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12192000"/>
  <p:notesSz cx="6858000" cy="9144000"/>
  <p:embeddedFontLst>
    <p:embeddedFont>
      <p:font typeface="Raleway"/>
      <p:regular r:id="rId26"/>
      <p:bold r:id="rId27"/>
      <p:italic r:id="rId28"/>
      <p:boldItalic r:id="rId29"/>
    </p:embeddedFont>
    <p:embeddedFont>
      <p:font typeface="Source Sans Pr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25">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Heather Watso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25"/>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Raleway-regular.fntdata"/><Relationship Id="rId25" Type="http://schemas.openxmlformats.org/officeDocument/2006/relationships/slide" Target="slides/slide19.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aleway-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SourceSansPro-bold.fntdata"/><Relationship Id="rId30" Type="http://schemas.openxmlformats.org/officeDocument/2006/relationships/font" Target="fonts/SourceSansPro-regular.fntdata"/><Relationship Id="rId11" Type="http://schemas.openxmlformats.org/officeDocument/2006/relationships/slide" Target="slides/slide5.xml"/><Relationship Id="rId33" Type="http://schemas.openxmlformats.org/officeDocument/2006/relationships/font" Target="fonts/SourceSansPro-boldItalic.fntdata"/><Relationship Id="rId10" Type="http://schemas.openxmlformats.org/officeDocument/2006/relationships/slide" Target="slides/slide4.xml"/><Relationship Id="rId32" Type="http://schemas.openxmlformats.org/officeDocument/2006/relationships/font" Target="fonts/SourceSansPro-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4-26T16:14:26.013">
    <p:pos x="528" y="1523"/>
    <p:text>link not available yet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56ca33406e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2" name="Google Shape;62;g56ca33406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a:buChar char="•"/>
            </a:pPr>
            <a:r>
              <a:rPr lang="en-US"/>
              <a:t> opportunity for many sensor[ motor experiences – play dough, water, sand, music, dancing, finger painting. There is laughter, joy in the room. There is time to experiment and explore materials rather than just completing tasks</a:t>
            </a:r>
            <a:endParaRPr/>
          </a:p>
          <a:p>
            <a:pPr indent="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There is choice and process for deciding where to play. Children get a chance to play in a variety of places throughout the day and change where they want to play and with what and whom. All of this dependent on age, development, group dynamics and individual needs</a:t>
            </a:r>
            <a:endParaRPr/>
          </a:p>
          <a:p>
            <a:pPr indent="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Opportunity to play and explore on their own. Using autonomy, taking initiative to choose where and how to play. Intrinsically motivated choices</a:t>
            </a:r>
            <a:endParaRPr/>
          </a:p>
          <a:p>
            <a:pPr indent="0" lvl="0" marL="0" rtl="0" algn="l">
              <a:lnSpc>
                <a:spcPct val="100000"/>
              </a:lnSpc>
              <a:spcBef>
                <a:spcPts val="0"/>
              </a:spcBef>
              <a:spcAft>
                <a:spcPts val="0"/>
              </a:spcAft>
              <a:buClr>
                <a:schemeClr val="dk1"/>
              </a:buClr>
              <a:buSzPts val="1200"/>
              <a:buFont typeface="Arial"/>
              <a:buNone/>
            </a:pPr>
            <a:r>
              <a:rPr lang="en-US"/>
              <a:t> </a:t>
            </a:r>
            <a:endParaRPr/>
          </a:p>
          <a:p>
            <a:pPr indent="0" lvl="0" marL="0" rtl="0" algn="l">
              <a:lnSpc>
                <a:spcPct val="100000"/>
              </a:lnSpc>
              <a:spcBef>
                <a:spcPts val="0"/>
              </a:spcBef>
              <a:spcAft>
                <a:spcPts val="0"/>
              </a:spcAft>
              <a:buClr>
                <a:schemeClr val="dk1"/>
              </a:buClr>
              <a:buSzPts val="1200"/>
              <a:buFont typeface="Arial"/>
              <a:buChar char="•"/>
            </a:pPr>
            <a:r>
              <a:rPr lang="en-US"/>
              <a:t>Be social with other children in ways that are dev. app. Parallel play experiences set up for parallel players. Circle time for example is designed in a way that children can participate in meaningful ways that are achievable based on their dev. abilities.</a:t>
            </a:r>
            <a:endParaRPr/>
          </a:p>
          <a:p>
            <a:pPr indent="0" lvl="0" marL="0" rtl="0" algn="l">
              <a:lnSpc>
                <a:spcPct val="100000"/>
              </a:lnSpc>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Arial"/>
              <a:buChar char="•"/>
            </a:pPr>
            <a:r>
              <a:rPr lang="en-US"/>
              <a:t>Time to solve problems they encounter with others and in their play and figure them out (how to put on their boots, how to turn the page of a book, how to fit pieces into the puzzle)</a:t>
            </a:r>
            <a:endParaRPr/>
          </a:p>
          <a:p>
            <a:pPr indent="76200" lvl="0" marL="0" marR="0" rtl="0" algn="l">
              <a:lnSpc>
                <a:spcPct val="100000"/>
              </a:lnSpc>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Arial"/>
              <a:buChar char="•"/>
            </a:pPr>
            <a:r>
              <a:rPr lang="en-US"/>
              <a:t>Lots of opportunity for representation and use of imagination – through the materials provided but also in conversation about their ideas, theories. Time for narrative and story telling. </a:t>
            </a:r>
            <a:endParaRPr/>
          </a:p>
          <a:p>
            <a:pPr indent="76200" lvl="0" marL="0" marR="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None/>
            </a:pPr>
            <a:r>
              <a:rPr lang="en-US"/>
              <a:t>Once again  - </a:t>
            </a:r>
            <a:endParaRPr/>
          </a:p>
          <a:p>
            <a:pPr indent="-171450" lvl="0" marL="171450" rtl="0" algn="l">
              <a:lnSpc>
                <a:spcPct val="100000"/>
              </a:lnSpc>
              <a:spcBef>
                <a:spcPts val="0"/>
              </a:spcBef>
              <a:spcAft>
                <a:spcPts val="0"/>
              </a:spcAft>
              <a:buClr>
                <a:schemeClr val="dk1"/>
              </a:buClr>
              <a:buSzPts val="1200"/>
              <a:buFont typeface="Arial"/>
              <a:buChar char="•"/>
            </a:pPr>
            <a:r>
              <a:rPr lang="en-US"/>
              <a:t>Story books have families and children that are representative of the families and children in the room (family construct, race, ethnicity, language, living conditions), dolls are of a variety of races, images of the actual children and their families are posted around the room, words in the child’s home language are posted, dual language books in the child’s home language are available, toys represent the children and play materials are familiar (food boxes, dress up cloths etc)</a:t>
            </a:r>
            <a:endParaRPr/>
          </a:p>
          <a:p>
            <a:pPr indent="76200" lvl="0" marL="0" marR="0" rtl="0" algn="l">
              <a:lnSpc>
                <a:spcPct val="100000"/>
              </a:lnSpc>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Arial"/>
              <a:buNone/>
            </a:pPr>
            <a:r>
              <a:rPr lang="en-US"/>
              <a:t>And children notice this, talk about it, CNC staff draw attention to these representations</a:t>
            </a:r>
            <a:endParaRPr/>
          </a:p>
          <a:p>
            <a:pPr indent="0" lvl="0" marL="0" marR="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Lots of emotional vocabulary is used – a range of words and ideas </a:t>
            </a:r>
            <a:endParaRPr/>
          </a:p>
        </p:txBody>
      </p:sp>
      <p:sp>
        <p:nvSpPr>
          <p:cNvPr id="121" name="Google Shape;121;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Families are greeted. Their names are used. Greetings in their home language or in a some kind of familiar way. Small conversations occur on a regular basis.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Children’s creations, constructions, artwork, ideas are present, documented and posted. CNC staff also show and direct parents to view these things and have conversations with them about it</a:t>
            </a:r>
            <a:endParaRPr/>
          </a:p>
        </p:txBody>
      </p:sp>
      <p:sp>
        <p:nvSpPr>
          <p:cNvPr id="128" name="Google Shape;128;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a:buChar char="•"/>
            </a:pPr>
            <a:r>
              <a:rPr lang="en-US"/>
              <a:t>Using children’s given names, in their language</a:t>
            </a:r>
            <a:endParaRPr/>
          </a:p>
          <a:p>
            <a:pPr indent="7620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CNC staff are sitting on the floor, at the tables, playing with children, at their eye level</a:t>
            </a:r>
            <a:endParaRPr/>
          </a:p>
          <a:p>
            <a:pPr indent="7620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They engage in exploration of play materials with children. They sing songs, they read story books spontaneously and in planned ways, they offer real observations and compliments to children about their discoveries and ideas ex. “Wow! Rachel you are using so much red paint! Tell me about your picture!” “ Sherrika you did a great job picking up all the blocks and putting them back in the basket!”</a:t>
            </a:r>
            <a:endParaRPr/>
          </a:p>
          <a:p>
            <a:pPr indent="7620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Responsive interactions – CNC staff have open body language and show they are in tune with children by responding to all forms of communication – sounds, cries, gazes, attempts at language, words, questions in meaningful ways</a:t>
            </a:r>
            <a:endParaRPr/>
          </a:p>
          <a:p>
            <a:pPr indent="7620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Spontaneous curriculum – fire truck goes by the playground, or it starts to snow then what to the staff do ….?</a:t>
            </a:r>
            <a:endParaRPr/>
          </a:p>
          <a:p>
            <a:pPr indent="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Find ways to help children stay engaged  = add more materials, move the experience to another centre, ask open ended questions ex. “Can you tell me about that?”  “What is your idea?” “ How did you figure that out?” Why did you put this here?”</a:t>
            </a:r>
            <a:endParaRPr/>
          </a:p>
          <a:p>
            <a:pPr indent="76200" lvl="0" marL="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Clr>
                <a:schemeClr val="dk1"/>
              </a:buClr>
              <a:buSzPts val="1200"/>
              <a:buFont typeface="Arial"/>
              <a:buChar char="•"/>
            </a:pPr>
            <a:r>
              <a:rPr lang="en-US"/>
              <a:t>Knowing when to let children play with each other, and when to join and support, when to intervene and guide children’s positive behaviour</a:t>
            </a:r>
            <a:endParaRPr/>
          </a:p>
          <a:p>
            <a:pPr indent="0" lvl="0" marL="0" rtl="0" algn="l">
              <a:lnSpc>
                <a:spcPct val="100000"/>
              </a:lnSpc>
              <a:spcBef>
                <a:spcPts val="0"/>
              </a:spcBef>
              <a:spcAft>
                <a:spcPts val="0"/>
              </a:spcAft>
              <a:buClr>
                <a:schemeClr val="dk1"/>
              </a:buClr>
              <a:buSzPts val="1200"/>
              <a:buFont typeface="Arial"/>
              <a:buNone/>
            </a:pPr>
            <a:r>
              <a:t/>
            </a:r>
            <a:endParaRPr/>
          </a:p>
        </p:txBody>
      </p:sp>
      <p:sp>
        <p:nvSpPr>
          <p:cNvPr id="135" name="Google Shape;135;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highlight>
                <a:srgbClr val="FFFF00"/>
              </a:highlight>
            </a:endParaRPr>
          </a:p>
        </p:txBody>
      </p:sp>
      <p:sp>
        <p:nvSpPr>
          <p:cNvPr id="141" name="Google Shape;14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1100"/>
              <a:buFont typeface="Arial"/>
              <a:buNone/>
            </a:pPr>
            <a:r>
              <a:rPr lang="en-US" sz="1400">
                <a:solidFill>
                  <a:schemeClr val="dk2"/>
                </a:solidFill>
                <a:highlight>
                  <a:srgbClr val="FFFF00"/>
                </a:highlight>
              </a:rPr>
              <a:t>While some things are easily observed when you enter a program other things require more space, time to truly see the ways in which they are happening. </a:t>
            </a:r>
            <a:endParaRPr/>
          </a:p>
          <a:p>
            <a:pPr indent="0" lvl="0" marL="0" rtl="0" algn="l">
              <a:lnSpc>
                <a:spcPct val="100000"/>
              </a:lnSpc>
              <a:spcBef>
                <a:spcPts val="0"/>
              </a:spcBef>
              <a:spcAft>
                <a:spcPts val="0"/>
              </a:spcAft>
              <a:buClr>
                <a:schemeClr val="dk2"/>
              </a:buClr>
              <a:buSzPts val="1100"/>
              <a:buFont typeface="Arial"/>
              <a:buNone/>
            </a:pPr>
            <a:r>
              <a:t/>
            </a:r>
            <a:endParaRPr sz="1400">
              <a:solidFill>
                <a:schemeClr val="dk2"/>
              </a:solidFill>
              <a:highlight>
                <a:srgbClr val="FFFF00"/>
              </a:highlight>
            </a:endParaRPr>
          </a:p>
          <a:p>
            <a:pPr indent="0" lvl="0" marL="0" rtl="0" algn="l">
              <a:lnSpc>
                <a:spcPct val="100000"/>
              </a:lnSpc>
              <a:spcBef>
                <a:spcPts val="0"/>
              </a:spcBef>
              <a:spcAft>
                <a:spcPts val="0"/>
              </a:spcAft>
              <a:buClr>
                <a:schemeClr val="dk2"/>
              </a:buClr>
              <a:buSzPts val="1100"/>
              <a:buFont typeface="Arial"/>
              <a:buNone/>
            </a:pPr>
            <a:r>
              <a:rPr lang="en-US" sz="1400">
                <a:solidFill>
                  <a:schemeClr val="dk2"/>
                </a:solidFill>
                <a:highlight>
                  <a:srgbClr val="FFFF00"/>
                </a:highlight>
              </a:rPr>
              <a:t>These questions are send as conversation starters that should enable you to create a some natural conversation with CNC staff about how they are working to create a child centered program. Some of these conversations may result in a walk around the room to look at materials, artwork, arrangements and bring to life the things that happen in the program   </a:t>
            </a:r>
            <a:endParaRPr sz="1400">
              <a:solidFill>
                <a:schemeClr val="dk2"/>
              </a:solidFill>
              <a:highlight>
                <a:srgbClr val="FFFF00"/>
              </a:highlight>
            </a:endParaRPr>
          </a:p>
          <a:p>
            <a:pPr indent="0" lvl="0" marL="0" rtl="0" algn="l">
              <a:lnSpc>
                <a:spcPct val="100000"/>
              </a:lnSpc>
              <a:spcBef>
                <a:spcPts val="0"/>
              </a:spcBef>
              <a:spcAft>
                <a:spcPts val="0"/>
              </a:spcAft>
              <a:buClr>
                <a:schemeClr val="dk2"/>
              </a:buClr>
              <a:buSzPts val="1100"/>
              <a:buFont typeface="Arial"/>
              <a:buNone/>
            </a:pPr>
            <a:r>
              <a:t/>
            </a:r>
            <a:endParaRPr sz="1400">
              <a:solidFill>
                <a:schemeClr val="dk2"/>
              </a:solidFill>
              <a:highlight>
                <a:srgbClr val="FFFF00"/>
              </a:highlight>
            </a:endParaRPr>
          </a:p>
          <a:p>
            <a:pPr indent="-88900" lvl="0" marL="0" rtl="0" algn="l">
              <a:lnSpc>
                <a:spcPct val="100000"/>
              </a:lnSpc>
              <a:spcBef>
                <a:spcPts val="0"/>
              </a:spcBef>
              <a:spcAft>
                <a:spcPts val="0"/>
              </a:spcAft>
              <a:buSzPts val="1400"/>
              <a:buFont typeface="Arial"/>
              <a:buChar char="•"/>
            </a:pPr>
            <a:r>
              <a:rPr lang="en-US"/>
              <a:t> Chat and find out about how and when they are observing , where and how they are writing their observations. Talk together about some examples of plans based on observations of children playing.</a:t>
            </a:r>
            <a:endParaRPr/>
          </a:p>
          <a:p>
            <a:pPr indent="-88900" lvl="0" marL="0" rtl="0" algn="l">
              <a:lnSpc>
                <a:spcPct val="100000"/>
              </a:lnSpc>
              <a:spcBef>
                <a:spcPts val="0"/>
              </a:spcBef>
              <a:spcAft>
                <a:spcPts val="0"/>
              </a:spcAft>
              <a:buSzPts val="1400"/>
              <a:buFont typeface="Arial"/>
              <a:buChar char="•"/>
            </a:pPr>
            <a:r>
              <a:rPr lang="en-US"/>
              <a:t> Find time to talk about how children learn things through play</a:t>
            </a:r>
            <a:endParaRPr/>
          </a:p>
          <a:p>
            <a:pPr indent="-88900" lvl="0" marL="0" rtl="0" algn="l">
              <a:lnSpc>
                <a:spcPct val="100000"/>
              </a:lnSpc>
              <a:spcBef>
                <a:spcPts val="0"/>
              </a:spcBef>
              <a:spcAft>
                <a:spcPts val="0"/>
              </a:spcAft>
              <a:buSzPts val="1400"/>
              <a:buFont typeface="Arial"/>
              <a:buChar char="•"/>
            </a:pPr>
            <a:r>
              <a:rPr lang="en-US"/>
              <a:t> What are the ways that children have choices about play and how are the things they are interested reflected in the curriculum?</a:t>
            </a:r>
            <a:endParaRPr/>
          </a:p>
          <a:p>
            <a:pPr indent="-88900" lvl="0" marL="0" rtl="0" algn="l">
              <a:lnSpc>
                <a:spcPct val="100000"/>
              </a:lnSpc>
              <a:spcBef>
                <a:spcPts val="0"/>
              </a:spcBef>
              <a:spcAft>
                <a:spcPts val="0"/>
              </a:spcAft>
              <a:buSzPts val="1400"/>
              <a:buFont typeface="Arial"/>
              <a:buChar char="•"/>
            </a:pPr>
            <a:r>
              <a:rPr lang="en-US"/>
              <a:t> Share examples of </a:t>
            </a:r>
            <a:endParaRPr/>
          </a:p>
          <a:p>
            <a:pPr indent="-88900" lvl="0" marL="0" rtl="0" algn="l">
              <a:lnSpc>
                <a:spcPct val="100000"/>
              </a:lnSpc>
              <a:spcBef>
                <a:spcPts val="0"/>
              </a:spcBef>
              <a:spcAft>
                <a:spcPts val="0"/>
              </a:spcAft>
              <a:buSzPts val="1400"/>
              <a:buFont typeface="Arial"/>
              <a:buChar char="•"/>
            </a:pPr>
            <a:r>
              <a:rPr lang="en-US"/>
              <a:t> </a:t>
            </a:r>
            <a:endParaRPr/>
          </a:p>
        </p:txBody>
      </p:sp>
      <p:sp>
        <p:nvSpPr>
          <p:cNvPr id="147" name="Google Shape;14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88900" lvl="0" marL="0" rtl="0" algn="l">
              <a:lnSpc>
                <a:spcPct val="100000"/>
              </a:lnSpc>
              <a:spcBef>
                <a:spcPts val="0"/>
              </a:spcBef>
              <a:spcAft>
                <a:spcPts val="0"/>
              </a:spcAft>
              <a:buSzPts val="1400"/>
              <a:buFont typeface="Arial"/>
              <a:buChar char="•"/>
            </a:pPr>
            <a:r>
              <a:rPr lang="en-US"/>
              <a:t>Chat and share examples of how there are curriculum experiences that support children’s skills in many areas</a:t>
            </a:r>
            <a:endParaRPr/>
          </a:p>
          <a:p>
            <a:pPr indent="-171450" lvl="0" marL="171450" rtl="0" algn="l">
              <a:lnSpc>
                <a:spcPct val="100000"/>
              </a:lnSpc>
              <a:spcBef>
                <a:spcPts val="0"/>
              </a:spcBef>
              <a:spcAft>
                <a:spcPts val="0"/>
              </a:spcAft>
              <a:buClr>
                <a:schemeClr val="dk1"/>
              </a:buClr>
              <a:buSzPts val="1200"/>
              <a:buFont typeface="Arial"/>
              <a:buNone/>
            </a:pPr>
            <a:r>
              <a:rPr lang="en-US"/>
              <a:t>Talk about how CNC staff notice how children and their families engage with these things  - Story books have families and children that are representative of the families and children in the room (family construct, race, ethnicity, language, living conditions), dolls are of a variety of races, images of the actual children and their families are posted around the room, words in the child’s home language are posted, dual language books in the child’s home language are available, toys represent the children and play materials are familiar (food boxes, dress up cloths etc)</a:t>
            </a:r>
            <a:endParaRPr/>
          </a:p>
          <a:p>
            <a:pPr indent="-88900" lvl="0" marL="0" rtl="0" algn="l">
              <a:lnSpc>
                <a:spcPct val="100000"/>
              </a:lnSpc>
              <a:spcBef>
                <a:spcPts val="0"/>
              </a:spcBef>
              <a:spcAft>
                <a:spcPts val="0"/>
              </a:spcAft>
              <a:buSzPts val="1400"/>
              <a:buFont typeface="Arial"/>
              <a:buChar char="•"/>
            </a:pPr>
            <a:r>
              <a:rPr lang="en-US"/>
              <a:t> What kinds of loose parts and open ended things are available and how to children interact with these things? How do they play and play differently? </a:t>
            </a:r>
            <a:endParaRPr/>
          </a:p>
          <a:p>
            <a:pPr indent="-88900" lvl="0" marL="0" rtl="0" algn="l">
              <a:lnSpc>
                <a:spcPct val="100000"/>
              </a:lnSpc>
              <a:spcBef>
                <a:spcPts val="0"/>
              </a:spcBef>
              <a:spcAft>
                <a:spcPts val="0"/>
              </a:spcAft>
              <a:buSzPts val="1400"/>
              <a:buFont typeface="Arial"/>
              <a:buChar char="•"/>
            </a:pPr>
            <a:r>
              <a:rPr lang="en-US"/>
              <a:t> What kinds of creations are children making – drawings, paintings, structures, plays, songs, stories ? </a:t>
            </a:r>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br>
              <a:rPr lang="en-US"/>
            </a:br>
            <a:r>
              <a:rPr lang="en-US"/>
              <a:t>A tour around the room might help to highlight many of these great things and encourage the </a:t>
            </a:r>
            <a:r>
              <a:rPr lang="en-US"/>
              <a:t>conversation</a:t>
            </a:r>
            <a:r>
              <a:rPr lang="en-US"/>
              <a:t>.  </a:t>
            </a:r>
            <a:endParaRPr/>
          </a:p>
        </p:txBody>
      </p:sp>
      <p:sp>
        <p:nvSpPr>
          <p:cNvPr id="153" name="Google Shape;15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Here are some common challenges that come up in programs.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Often times families come to us with a very different understanding of success, of play, of learning. They also come with their own goals and desires for their children. And so we must work very hard to share the ideas and value of play based learing and child centred practice without being condescending to their own understanding of teaching and learning. Often times the best way is to show them the things that are happening in the program, in the room.</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Find ways to build understanding of how developmentally appropriate and meaningful play experiences have a positive impact on behaviour.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Finding time to support each individual child and family </a:t>
            </a:r>
            <a:endParaRPr/>
          </a:p>
        </p:txBody>
      </p:sp>
      <p:sp>
        <p:nvSpPr>
          <p:cNvPr id="165" name="Google Shape;16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strike="sngStrike"/>
              <a:t>Opal Play </a:t>
            </a:r>
            <a:endParaRPr strike="sngStrike"/>
          </a:p>
          <a:p>
            <a:pPr indent="0" lvl="0" marL="0" rtl="0" algn="l">
              <a:lnSpc>
                <a:spcPct val="100000"/>
              </a:lnSpc>
              <a:spcBef>
                <a:spcPts val="0"/>
              </a:spcBef>
              <a:spcAft>
                <a:spcPts val="0"/>
              </a:spcAft>
              <a:buSzPts val="1400"/>
              <a:buNone/>
            </a:pPr>
            <a:r>
              <a:rPr lang="en-US" strike="sngStrike"/>
              <a:t>https://outdoorplayandlearning.org.uk/</a:t>
            </a:r>
            <a:endParaRPr strike="sngStrike"/>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Loose Parts. What does it mean?</a:t>
            </a:r>
            <a:endParaRPr/>
          </a:p>
          <a:p>
            <a:pPr indent="0" lvl="0" marL="0" rtl="0" algn="l">
              <a:lnSpc>
                <a:spcPct val="100000"/>
              </a:lnSpc>
              <a:spcBef>
                <a:spcPts val="0"/>
              </a:spcBef>
              <a:spcAft>
                <a:spcPts val="0"/>
              </a:spcAft>
              <a:buSzPts val="1400"/>
              <a:buNone/>
            </a:pPr>
            <a:r>
              <a:rPr lang="en-US"/>
              <a:t>http://bkc-od-media.vmhost.psu.edu/documents/tips1107.pdf</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Play based learning in a culture of inquiry</a:t>
            </a:r>
            <a:endParaRPr/>
          </a:p>
          <a:p>
            <a:pPr indent="0" lvl="0" marL="0" rtl="0" algn="l">
              <a:lnSpc>
                <a:spcPct val="100000"/>
              </a:lnSpc>
              <a:spcBef>
                <a:spcPts val="0"/>
              </a:spcBef>
              <a:spcAft>
                <a:spcPts val="0"/>
              </a:spcAft>
              <a:buSzPts val="1400"/>
              <a:buNone/>
            </a:pPr>
            <a:r>
              <a:rPr lang="en-US"/>
              <a:t>https://www.ontario.ca/document/kindergarten-program-2016/play-based-learning-culture-inquiry</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What is Play Based Learning</a:t>
            </a:r>
            <a:endParaRPr/>
          </a:p>
          <a:p>
            <a:pPr indent="0" lvl="0" marL="0" rtl="0" algn="l">
              <a:lnSpc>
                <a:spcPct val="100000"/>
              </a:lnSpc>
              <a:spcBef>
                <a:spcPts val="0"/>
              </a:spcBef>
              <a:spcAft>
                <a:spcPts val="0"/>
              </a:spcAft>
              <a:buSzPts val="1400"/>
              <a:buNone/>
            </a:pPr>
            <a:r>
              <a:rPr lang="en-US"/>
              <a:t>https://www.ece.gov.nt.ca/sites/ece/files/resources/fact_sheet_-_play_based_learning_en.pdf</a:t>
            </a:r>
            <a:endParaRPr/>
          </a:p>
          <a:p>
            <a:pPr indent="0" lvl="0" marL="0" rtl="0" algn="l">
              <a:lnSpc>
                <a:spcPct val="100000"/>
              </a:lnSpc>
              <a:spcBef>
                <a:spcPts val="0"/>
              </a:spcBef>
              <a:spcAft>
                <a:spcPts val="0"/>
              </a:spcAft>
              <a:buSzPts val="1400"/>
              <a:buNone/>
            </a:pPr>
            <a:r>
              <a:t/>
            </a:r>
            <a:endParaRPr/>
          </a:p>
        </p:txBody>
      </p:sp>
      <p:sp>
        <p:nvSpPr>
          <p:cNvPr id="171" name="Google Shape;17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Would be great if the team had some questions that are in line with the support you want to provide or things you know would benefit from being addressed. </a:t>
            </a:r>
            <a:endParaRPr/>
          </a:p>
        </p:txBody>
      </p:sp>
      <p:sp>
        <p:nvSpPr>
          <p:cNvPr id="177" name="Google Shape;177;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9" name="Google Shape;6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highlight>
                <a:srgbClr val="FFFF00"/>
              </a:highlight>
            </a:endParaRPr>
          </a:p>
        </p:txBody>
      </p:sp>
      <p:sp>
        <p:nvSpPr>
          <p:cNvPr id="75" name="Google Shape;7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1" name="Google Shape;8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Review these key concepts as a starting point for the webinar</a:t>
            </a:r>
            <a:endParaRPr/>
          </a:p>
          <a:p>
            <a:pPr indent="0" lvl="0" marL="0" rtl="0" algn="l">
              <a:lnSpc>
                <a:spcPct val="100000"/>
              </a:lnSpc>
              <a:spcBef>
                <a:spcPts val="0"/>
              </a:spcBef>
              <a:spcAft>
                <a:spcPts val="0"/>
              </a:spcAft>
              <a:buSzPts val="1400"/>
              <a:buNone/>
            </a:pPr>
            <a:r>
              <a:t/>
            </a:r>
            <a:endParaRPr/>
          </a:p>
          <a:p>
            <a:pPr indent="0" lvl="0" marL="0" marR="0" rtl="0" algn="l">
              <a:lnSpc>
                <a:spcPct val="100000"/>
              </a:lnSpc>
              <a:spcBef>
                <a:spcPts val="0"/>
              </a:spcBef>
              <a:spcAft>
                <a:spcPts val="0"/>
              </a:spcAft>
              <a:buClr>
                <a:schemeClr val="dk1"/>
              </a:buClr>
              <a:buSzPts val="1200"/>
              <a:buFont typeface="Calibri"/>
              <a:buNone/>
            </a:pPr>
            <a:r>
              <a:rPr i="1" lang="en-US" sz="1200"/>
              <a:t>A child-centred program places the child at the centre of their learning process. The child is an active participant in their own learning. The program is play-based, the child has choices of learning activities, the families are seen as knowledgeable and important, and the educator acts as a facilitator of learning.</a:t>
            </a:r>
            <a:endParaRPr i="1" sz="1200"/>
          </a:p>
          <a:p>
            <a:pPr indent="0" lvl="0" marL="0" marR="0" rtl="0" algn="l">
              <a:lnSpc>
                <a:spcPct val="100000"/>
              </a:lnSpc>
              <a:spcBef>
                <a:spcPts val="0"/>
              </a:spcBef>
              <a:spcAft>
                <a:spcPts val="0"/>
              </a:spcAft>
              <a:buClr>
                <a:schemeClr val="dk1"/>
              </a:buClr>
              <a:buSzPts val="1200"/>
              <a:buFont typeface="Calibri"/>
              <a:buNone/>
            </a:pPr>
            <a:r>
              <a:t/>
            </a:r>
            <a:endParaRPr i="1"/>
          </a:p>
          <a:p>
            <a:pPr indent="0" lvl="0" marL="0" marR="0" rtl="0" algn="l">
              <a:lnSpc>
                <a:spcPct val="100000"/>
              </a:lnSpc>
              <a:spcBef>
                <a:spcPts val="0"/>
              </a:spcBef>
              <a:spcAft>
                <a:spcPts val="0"/>
              </a:spcAft>
              <a:buClr>
                <a:schemeClr val="dk1"/>
              </a:buClr>
              <a:buSzPts val="1200"/>
              <a:buFont typeface="Calibri"/>
              <a:buNone/>
            </a:pPr>
            <a:r>
              <a:rPr i="1" lang="en-US"/>
              <a:t>Play based learning</a:t>
            </a:r>
            <a:endParaRPr i="1"/>
          </a:p>
          <a:p>
            <a:pPr indent="0" lvl="0" marL="0" marR="0" rtl="0" algn="l">
              <a:lnSpc>
                <a:spcPct val="100000"/>
              </a:lnSpc>
              <a:spcBef>
                <a:spcPts val="0"/>
              </a:spcBef>
              <a:spcAft>
                <a:spcPts val="0"/>
              </a:spcAft>
              <a:buClr>
                <a:schemeClr val="dk1"/>
              </a:buClr>
              <a:buSzPts val="1200"/>
              <a:buFont typeface="Calibri"/>
              <a:buNone/>
            </a:pPr>
            <a:r>
              <a:rPr i="1" lang="en-US"/>
              <a:t>Using the checklist as a tool – the  </a:t>
            </a:r>
            <a:endParaRPr i="1"/>
          </a:p>
          <a:p>
            <a:pPr indent="0" lvl="0" marL="0" marR="0" rtl="0" algn="l">
              <a:lnSpc>
                <a:spcPct val="100000"/>
              </a:lnSpc>
              <a:spcBef>
                <a:spcPts val="0"/>
              </a:spcBef>
              <a:spcAft>
                <a:spcPts val="0"/>
              </a:spcAft>
              <a:buClr>
                <a:schemeClr val="dk1"/>
              </a:buClr>
              <a:buSzPts val="1200"/>
              <a:buFont typeface="Calibri"/>
              <a:buNone/>
            </a:pPr>
            <a:r>
              <a:t/>
            </a:r>
            <a:endParaRPr i="1"/>
          </a:p>
          <a:p>
            <a:pPr indent="0" lvl="0" marL="0" rtl="0" algn="l">
              <a:lnSpc>
                <a:spcPct val="100000"/>
              </a:lnSpc>
              <a:spcBef>
                <a:spcPts val="0"/>
              </a:spcBef>
              <a:spcAft>
                <a:spcPts val="0"/>
              </a:spcAft>
              <a:buSzPts val="1400"/>
              <a:buNone/>
            </a:pPr>
            <a:r>
              <a:t/>
            </a:r>
            <a:endParaRPr/>
          </a:p>
        </p:txBody>
      </p:sp>
      <p:sp>
        <p:nvSpPr>
          <p:cNvPr id="82" name="Google Shape;8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solidFill>
                  <a:srgbClr val="000000"/>
                </a:solidFill>
                <a:highlight>
                  <a:srgbClr val="FFFF00"/>
                </a:highlight>
              </a:rPr>
              <a:t>Thank you for all the feedback on the checklist. Great to hear to the different ways people are using it. </a:t>
            </a:r>
            <a:endParaRPr>
              <a:solidFill>
                <a:srgbClr val="000000"/>
              </a:solidFill>
              <a:highlight>
                <a:srgbClr val="FFFF00"/>
              </a:highlight>
            </a:endParaRPr>
          </a:p>
          <a:p>
            <a:pPr indent="0" lvl="0" marL="0" rtl="0" algn="l">
              <a:lnSpc>
                <a:spcPct val="100000"/>
              </a:lnSpc>
              <a:spcBef>
                <a:spcPts val="0"/>
              </a:spcBef>
              <a:spcAft>
                <a:spcPts val="0"/>
              </a:spcAft>
              <a:buSzPts val="1400"/>
              <a:buNone/>
            </a:pPr>
            <a:r>
              <a:t/>
            </a:r>
            <a:endParaRPr>
              <a:solidFill>
                <a:srgbClr val="000000"/>
              </a:solidFill>
              <a:highlight>
                <a:srgbClr val="FFFF00"/>
              </a:highlight>
            </a:endParaRPr>
          </a:p>
          <a:p>
            <a:pPr indent="-127000" lvl="0" marL="228600" rtl="0" algn="l">
              <a:lnSpc>
                <a:spcPct val="90000"/>
              </a:lnSpc>
              <a:spcBef>
                <a:spcPts val="1000"/>
              </a:spcBef>
              <a:spcAft>
                <a:spcPts val="0"/>
              </a:spcAft>
              <a:buSzPts val="1200"/>
              <a:buFont typeface="Source Sans Pro"/>
              <a:buChar char="❖"/>
            </a:pPr>
            <a:r>
              <a:rPr lang="en-US">
                <a:solidFill>
                  <a:srgbClr val="000000"/>
                </a:solidFill>
                <a:highlight>
                  <a:srgbClr val="FFFF00"/>
                </a:highlight>
                <a:latin typeface="Source Sans Pro"/>
                <a:ea typeface="Source Sans Pro"/>
                <a:cs typeface="Source Sans Pro"/>
                <a:sym typeface="Source Sans Pro"/>
              </a:rPr>
              <a:t>For SDRs the most significant piece of feedback was a request to provide some suggestions of when and how to use it</a:t>
            </a:r>
            <a:endParaRPr>
              <a:solidFill>
                <a:srgbClr val="000000"/>
              </a:solidFill>
            </a:endParaRPr>
          </a:p>
          <a:p>
            <a:pPr indent="-50800" lvl="0" marL="228600" rtl="0" algn="l">
              <a:lnSpc>
                <a:spcPct val="90000"/>
              </a:lnSpc>
              <a:spcBef>
                <a:spcPts val="1000"/>
              </a:spcBef>
              <a:spcAft>
                <a:spcPts val="0"/>
              </a:spcAft>
              <a:buClr>
                <a:srgbClr val="999999"/>
              </a:buClr>
              <a:buSzPts val="2800"/>
              <a:buFont typeface="Source Sans Pro"/>
              <a:buNone/>
            </a:pPr>
            <a:r>
              <a:t/>
            </a:r>
            <a:endParaRPr>
              <a:solidFill>
                <a:srgbClr val="000000"/>
              </a:solidFill>
              <a:highlight>
                <a:srgbClr val="FFFF00"/>
              </a:highlight>
              <a:latin typeface="Source Sans Pro"/>
              <a:ea typeface="Source Sans Pro"/>
              <a:cs typeface="Source Sans Pro"/>
              <a:sym typeface="Source Sans Pro"/>
            </a:endParaRPr>
          </a:p>
          <a:p>
            <a:pPr indent="-127000" lvl="0" marL="228600" rtl="0" algn="l">
              <a:lnSpc>
                <a:spcPct val="90000"/>
              </a:lnSpc>
              <a:spcBef>
                <a:spcPts val="1000"/>
              </a:spcBef>
              <a:spcAft>
                <a:spcPts val="0"/>
              </a:spcAft>
              <a:buSzPts val="1200"/>
              <a:buFont typeface="Source Sans Pro"/>
              <a:buChar char="❖"/>
            </a:pPr>
            <a:r>
              <a:rPr lang="en-US">
                <a:solidFill>
                  <a:srgbClr val="000000"/>
                </a:solidFill>
                <a:highlight>
                  <a:srgbClr val="FFFF00"/>
                </a:highlight>
                <a:latin typeface="Source Sans Pro"/>
                <a:ea typeface="Source Sans Pro"/>
                <a:cs typeface="Source Sans Pro"/>
                <a:sym typeface="Source Sans Pro"/>
              </a:rPr>
              <a:t>Here are some ideas … </a:t>
            </a:r>
            <a:endParaRPr>
              <a:solidFill>
                <a:srgbClr val="000000"/>
              </a:solidFill>
              <a:highlight>
                <a:srgbClr val="FFFF00"/>
              </a:highlight>
            </a:endParaRPr>
          </a:p>
        </p:txBody>
      </p:sp>
      <p:sp>
        <p:nvSpPr>
          <p:cNvPr id="88" name="Google Shape;8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27000" lvl="0" marL="228600" rtl="0" algn="l">
              <a:lnSpc>
                <a:spcPct val="90000"/>
              </a:lnSpc>
              <a:spcBef>
                <a:spcPts val="1000"/>
              </a:spcBef>
              <a:spcAft>
                <a:spcPts val="0"/>
              </a:spcAft>
              <a:buSzPts val="1200"/>
              <a:buFont typeface="Calibri"/>
              <a:buChar char="❖"/>
            </a:pPr>
            <a:r>
              <a:rPr lang="en-US">
                <a:solidFill>
                  <a:srgbClr val="000000"/>
                </a:solidFill>
                <a:highlight>
                  <a:srgbClr val="FFFF00"/>
                </a:highlight>
              </a:rPr>
              <a:t>We have created a second checklist/tool specifically to support Administrators</a:t>
            </a:r>
            <a:endParaRPr>
              <a:solidFill>
                <a:srgbClr val="000000"/>
              </a:solidFill>
            </a:endParaRPr>
          </a:p>
          <a:p>
            <a:pPr indent="-50800" lvl="0" marL="228600" rtl="0" algn="l">
              <a:lnSpc>
                <a:spcPct val="90000"/>
              </a:lnSpc>
              <a:spcBef>
                <a:spcPts val="1000"/>
              </a:spcBef>
              <a:spcAft>
                <a:spcPts val="0"/>
              </a:spcAft>
              <a:buClr>
                <a:srgbClr val="B7B7B7"/>
              </a:buClr>
              <a:buSzPts val="2800"/>
              <a:buFont typeface="Source Sans Pro"/>
              <a:buNone/>
            </a:pPr>
            <a:r>
              <a:t/>
            </a:r>
            <a:endParaRPr>
              <a:solidFill>
                <a:srgbClr val="000000"/>
              </a:solidFill>
              <a:highlight>
                <a:srgbClr val="FFFF00"/>
              </a:highlight>
            </a:endParaRPr>
          </a:p>
          <a:p>
            <a:pPr indent="-127000" lvl="0" marL="228600" rtl="0" algn="l">
              <a:lnSpc>
                <a:spcPct val="90000"/>
              </a:lnSpc>
              <a:spcBef>
                <a:spcPts val="1000"/>
              </a:spcBef>
              <a:spcAft>
                <a:spcPts val="0"/>
              </a:spcAft>
              <a:buSzPts val="1200"/>
              <a:buFont typeface="Calibri"/>
              <a:buChar char="❖"/>
            </a:pPr>
            <a:r>
              <a:rPr lang="en-US">
                <a:solidFill>
                  <a:srgbClr val="000000"/>
                </a:solidFill>
                <a:highlight>
                  <a:srgbClr val="FFFF00"/>
                </a:highlight>
              </a:rPr>
              <a:t>I will go into the details of these things shortly </a:t>
            </a:r>
            <a:endParaRPr>
              <a:solidFill>
                <a:srgbClr val="000000"/>
              </a:solidFill>
              <a:highlight>
                <a:srgbClr val="FFFF00"/>
              </a:highlight>
            </a:endParaRPr>
          </a:p>
          <a:p>
            <a:pPr indent="-50800" lvl="0" marL="228600" rtl="0" algn="l">
              <a:lnSpc>
                <a:spcPct val="90000"/>
              </a:lnSpc>
              <a:spcBef>
                <a:spcPts val="1000"/>
              </a:spcBef>
              <a:spcAft>
                <a:spcPts val="0"/>
              </a:spcAft>
              <a:buClr>
                <a:srgbClr val="B7B7B7"/>
              </a:buClr>
              <a:buSzPts val="2800"/>
              <a:buFont typeface="Source Sans Pro"/>
              <a:buNone/>
            </a:pPr>
            <a:r>
              <a:t/>
            </a:r>
            <a:endParaRPr>
              <a:solidFill>
                <a:srgbClr val="000000"/>
              </a:solidFill>
              <a:highlight>
                <a:srgbClr val="FFFF00"/>
              </a:highlight>
            </a:endParaRPr>
          </a:p>
          <a:p>
            <a:pPr indent="-127000" lvl="0" marL="228600" rtl="0" algn="l">
              <a:lnSpc>
                <a:spcPct val="90000"/>
              </a:lnSpc>
              <a:spcBef>
                <a:spcPts val="1000"/>
              </a:spcBef>
              <a:spcAft>
                <a:spcPts val="0"/>
              </a:spcAft>
              <a:buSzPts val="1200"/>
              <a:buFont typeface="Calibri"/>
              <a:buChar char="❖"/>
            </a:pPr>
            <a:r>
              <a:rPr lang="en-US">
                <a:solidFill>
                  <a:srgbClr val="000000"/>
                </a:solidFill>
                <a:highlight>
                  <a:srgbClr val="FFFF00"/>
                </a:highlight>
              </a:rPr>
              <a:t>The way this checklist is organized is</a:t>
            </a:r>
            <a:endParaRPr>
              <a:solidFill>
                <a:srgbClr val="000000"/>
              </a:solidFill>
            </a:endParaRPr>
          </a:p>
          <a:p>
            <a:pPr indent="-228600" lvl="0" marL="228600" rtl="0" algn="l">
              <a:lnSpc>
                <a:spcPct val="90000"/>
              </a:lnSpc>
              <a:spcBef>
                <a:spcPts val="1000"/>
              </a:spcBef>
              <a:spcAft>
                <a:spcPts val="0"/>
              </a:spcAft>
              <a:buClr>
                <a:srgbClr val="B7B7B7"/>
              </a:buClr>
              <a:buSzPts val="2800"/>
              <a:buFont typeface="Source Sans Pro"/>
              <a:buNone/>
            </a:pPr>
            <a:r>
              <a:rPr lang="en-US">
                <a:solidFill>
                  <a:srgbClr val="000000"/>
                </a:solidFill>
                <a:highlight>
                  <a:srgbClr val="FFFF00"/>
                </a:highlight>
              </a:rPr>
              <a:t>	1)  first with a focus on things to observe when you visit and spend time in the programs.</a:t>
            </a:r>
            <a:endParaRPr>
              <a:solidFill>
                <a:srgbClr val="000000"/>
              </a:solidFill>
            </a:endParaRPr>
          </a:p>
          <a:p>
            <a:pPr indent="-228600" lvl="0" marL="228600" rtl="0" algn="l">
              <a:lnSpc>
                <a:spcPct val="90000"/>
              </a:lnSpc>
              <a:spcBef>
                <a:spcPts val="1000"/>
              </a:spcBef>
              <a:spcAft>
                <a:spcPts val="0"/>
              </a:spcAft>
              <a:buClr>
                <a:srgbClr val="B7B7B7"/>
              </a:buClr>
              <a:buSzPts val="2800"/>
              <a:buFont typeface="Source Sans Pro"/>
              <a:buNone/>
            </a:pPr>
            <a:r>
              <a:rPr lang="en-US">
                <a:solidFill>
                  <a:srgbClr val="000000"/>
                </a:solidFill>
                <a:highlight>
                  <a:srgbClr val="FFFF00"/>
                </a:highlight>
              </a:rPr>
              <a:t>	2) How to intentional make conversation part of the work. That admins and CNC staff will talk about how child centrednes is at the heart of the program and also</a:t>
            </a:r>
            <a:endParaRPr>
              <a:solidFill>
                <a:srgbClr val="000000"/>
              </a:solidFill>
            </a:endParaRPr>
          </a:p>
          <a:p>
            <a:pPr indent="-228600" lvl="0" marL="228600" rtl="0" algn="l">
              <a:lnSpc>
                <a:spcPct val="90000"/>
              </a:lnSpc>
              <a:spcBef>
                <a:spcPts val="1000"/>
              </a:spcBef>
              <a:spcAft>
                <a:spcPts val="0"/>
              </a:spcAft>
              <a:buClr>
                <a:srgbClr val="B7B7B7"/>
              </a:buClr>
              <a:buSzPts val="2800"/>
              <a:buFont typeface="Source Sans Pro"/>
              <a:buNone/>
            </a:pPr>
            <a:r>
              <a:rPr lang="en-US">
                <a:solidFill>
                  <a:srgbClr val="000000"/>
                </a:solidFill>
                <a:highlight>
                  <a:srgbClr val="FFFF00"/>
                </a:highlight>
              </a:rPr>
              <a:t>	3)  Ultimately – it is about how to be a child centred administrator – both a question and a goal    </a:t>
            </a:r>
            <a:endParaRPr>
              <a:solidFill>
                <a:srgbClr val="000000"/>
              </a:solidFill>
              <a:highlight>
                <a:srgbClr val="FFFF00"/>
              </a:highlight>
            </a:endParaRPr>
          </a:p>
          <a:p>
            <a:pPr indent="0" lvl="0" marL="0" rtl="0" algn="l">
              <a:lnSpc>
                <a:spcPct val="100000"/>
              </a:lnSpc>
              <a:spcBef>
                <a:spcPts val="2100"/>
              </a:spcBef>
              <a:spcAft>
                <a:spcPts val="0"/>
              </a:spcAft>
              <a:buSzPts val="1400"/>
              <a:buNone/>
            </a:pPr>
            <a:r>
              <a:t/>
            </a:r>
            <a:endParaRPr>
              <a:solidFill>
                <a:srgbClr val="000000"/>
              </a:solidFill>
            </a:endParaRPr>
          </a:p>
        </p:txBody>
      </p:sp>
      <p:sp>
        <p:nvSpPr>
          <p:cNvPr id="94" name="Google Shape;9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Clr>
                <a:schemeClr val="dk1"/>
              </a:buClr>
              <a:buSzPts val="1200"/>
              <a:buFont typeface="Arial"/>
              <a:buNone/>
            </a:pPr>
            <a:r>
              <a:rPr lang="en-US"/>
              <a:t>Here is a discussion of things to observe in the environment. When you visit here are things to look at in </a:t>
            </a:r>
            <a:r>
              <a:rPr lang="en-US" sz="1200">
                <a:solidFill>
                  <a:srgbClr val="FFFFFF"/>
                </a:solidFill>
              </a:rPr>
              <a:t>he physical space and arrangement, the materials, the décor</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US"/>
              <a:t>Play materials are on low shelves and in containers that children can pull out or move on their own, autonomously or with minor assistance</a:t>
            </a:r>
            <a:endParaRPr/>
          </a:p>
          <a:p>
            <a:pPr indent="-171450" lvl="0" marL="171450" rtl="0" algn="l">
              <a:lnSpc>
                <a:spcPct val="100000"/>
              </a:lnSpc>
              <a:spcBef>
                <a:spcPts val="0"/>
              </a:spcBef>
              <a:spcAft>
                <a:spcPts val="0"/>
              </a:spcAft>
              <a:buClr>
                <a:schemeClr val="dk1"/>
              </a:buClr>
              <a:buSzPts val="1200"/>
              <a:buFont typeface="Arial"/>
              <a:buNone/>
            </a:pPr>
            <a:r>
              <a:rPr lang="en-US"/>
              <a:t>  </a:t>
            </a:r>
            <a:endParaRPr/>
          </a:p>
          <a:p>
            <a:pPr indent="-171450" lvl="0" marL="171450" rtl="0" algn="l">
              <a:lnSpc>
                <a:spcPct val="100000"/>
              </a:lnSpc>
              <a:spcBef>
                <a:spcPts val="0"/>
              </a:spcBef>
              <a:spcAft>
                <a:spcPts val="0"/>
              </a:spcAft>
              <a:buClr>
                <a:schemeClr val="dk1"/>
              </a:buClr>
              <a:buSzPts val="1200"/>
              <a:buFont typeface="Arial"/>
              <a:buChar char="•"/>
            </a:pPr>
            <a:r>
              <a:rPr lang="en-US"/>
              <a:t>Play materials are in clear bins and/or  with open tops and have labels (words plus pictures) and have a spot they always return to</a:t>
            </a:r>
            <a:endParaRPr/>
          </a:p>
          <a:p>
            <a:pPr indent="-1714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US"/>
              <a:t>Art gallery, bulletin boards that contain things children have made (drawn, painted, glued scribbled). These are changed often to reflect new creations.\Other forms of documentation in the room – books that contain children’s work and/or photos of them playing and learning. Children and see and access these things on their own.</a:t>
            </a:r>
            <a:endParaRPr/>
          </a:p>
          <a:p>
            <a:pPr indent="-1714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US"/>
              <a:t>Children have their own space and evidence of themselves in the room – ex. cubbies with picture and names, birthday boards, nametags for learning centres, portfolios, pictures of them in documentation on the walls, in books, their names are printed in multiple spots</a:t>
            </a:r>
            <a:endParaRPr/>
          </a:p>
          <a:p>
            <a:pPr indent="-1714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US"/>
              <a:t>Story books have families and children that are representative of the families and children in the room (family construct, race, ethnicity, language, living conditions), dolls are of a variety of races, images of the actual children and their families are posted around the room, words in the child’s home language are posted, dual language books in the child’s home language are available, toys represent the children and play materials are familiar (food boxes, dress up cloths etc)</a:t>
            </a:r>
            <a:endParaRPr/>
          </a:p>
        </p:txBody>
      </p:sp>
      <p:sp>
        <p:nvSpPr>
          <p:cNvPr id="101" name="Google Shape;10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Clr>
                <a:schemeClr val="dk1"/>
              </a:buClr>
              <a:buSzPts val="1200"/>
              <a:buFont typeface="Arial"/>
              <a:buChar char="•"/>
            </a:pPr>
            <a:r>
              <a:rPr lang="en-US"/>
              <a:t>There are distinct learning centres in the room. They are all play based and open ended. They are clearly labelled and organized. Usually these consist of: Block/Construction Centre, Drama/House Centre, Art Centre, Library/Book Centre, Sensory Table/Area. Some common additional centres include: Music Centre, Science Centre, Cognitive &amp; Manipulatives Centre</a:t>
            </a:r>
            <a:endParaRPr/>
          </a:p>
          <a:p>
            <a:pPr indent="-171450" lvl="0" marL="171450" rtl="0" algn="l">
              <a:lnSpc>
                <a:spcPct val="100000"/>
              </a:lnSpc>
              <a:spcBef>
                <a:spcPts val="0"/>
              </a:spcBef>
              <a:spcAft>
                <a:spcPts val="0"/>
              </a:spcAft>
              <a:buClr>
                <a:schemeClr val="dk1"/>
              </a:buClr>
              <a:buSzPts val="1200"/>
              <a:buFont typeface="Arial"/>
              <a:buNone/>
            </a:pPr>
            <a:r>
              <a:rPr lang="en-US"/>
              <a:t>   </a:t>
            </a:r>
            <a:endParaRPr/>
          </a:p>
          <a:p>
            <a:pPr indent="-171450" lvl="0" marL="171450" rtl="0" algn="l">
              <a:lnSpc>
                <a:spcPct val="100000"/>
              </a:lnSpc>
              <a:spcBef>
                <a:spcPts val="0"/>
              </a:spcBef>
              <a:spcAft>
                <a:spcPts val="0"/>
              </a:spcAft>
              <a:buClr>
                <a:schemeClr val="dk1"/>
              </a:buClr>
              <a:buSzPts val="1200"/>
              <a:buFont typeface="Arial"/>
              <a:buChar char="•"/>
            </a:pPr>
            <a:r>
              <a:rPr lang="en-US"/>
              <a:t>Couch or comfy pillows, adult sized chairs, benches where families are welcome to sit and play, read or feed their children</a:t>
            </a:r>
            <a:endParaRPr/>
          </a:p>
          <a:p>
            <a:pPr indent="-1714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US"/>
              <a:t>Learning centres and areas are distinguished by carpets, arrangement of shelves, labelling and materials. It lets children know what can happen in that centre, how many people can play. Furniture is arranged to reduce running and it is clear how to move around the room.</a:t>
            </a:r>
            <a:endParaRPr/>
          </a:p>
          <a:p>
            <a:pPr indent="-171450" lvl="0" marL="171450" rtl="0" algn="l">
              <a:lnSpc>
                <a:spcPct val="100000"/>
              </a:lnSpc>
              <a:spcBef>
                <a:spcPts val="0"/>
              </a:spcBef>
              <a:spcAft>
                <a:spcPts val="0"/>
              </a:spcAft>
              <a:buClr>
                <a:schemeClr val="dk1"/>
              </a:buClr>
              <a:buSzPts val="1200"/>
              <a:buFont typeface="Arial"/>
              <a:buNone/>
            </a:pPr>
            <a:r>
              <a:rPr lang="en-US"/>
              <a:t> </a:t>
            </a:r>
            <a:endParaRPr/>
          </a:p>
          <a:p>
            <a:pPr indent="-171450" lvl="0" marL="171450" rtl="0" algn="l">
              <a:lnSpc>
                <a:spcPct val="100000"/>
              </a:lnSpc>
              <a:spcBef>
                <a:spcPts val="0"/>
              </a:spcBef>
              <a:spcAft>
                <a:spcPts val="0"/>
              </a:spcAft>
              <a:buClr>
                <a:schemeClr val="dk1"/>
              </a:buClr>
              <a:buSzPts val="1200"/>
              <a:buFont typeface="Arial"/>
              <a:buChar char="•"/>
            </a:pPr>
            <a:r>
              <a:rPr lang="en-US"/>
              <a:t>Staff are available and seen from all learning centres – the challenge is of course to make things distinct without completely closing them off</a:t>
            </a:r>
            <a:endParaRPr/>
          </a:p>
          <a:p>
            <a:pPr indent="-1714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US"/>
              <a:t>Areas that are larger – like the carpet area in the block centre offer a space for larger groups to play in either parallel, associative or cooperative play.  Two small comfy chairs by the book area or 4 chairs and table at the art centre offer an opportunity for small groups to do focused play.  The varied arrangement offers different messages about the type of play that can occur in different spaces</a:t>
            </a:r>
            <a:endParaRPr/>
          </a:p>
        </p:txBody>
      </p:sp>
      <p:sp>
        <p:nvSpPr>
          <p:cNvPr id="108" name="Google Shape;10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p:nvPr/>
        </p:nvSpPr>
        <p:spPr>
          <a:xfrm>
            <a:off x="107600" y="3534800"/>
            <a:ext cx="11976900" cy="32157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
          <p:cNvSpPr txBox="1"/>
          <p:nvPr>
            <p:ph type="ctrTitle"/>
          </p:nvPr>
        </p:nvSpPr>
        <p:spPr>
          <a:xfrm>
            <a:off x="647833" y="352633"/>
            <a:ext cx="10911600" cy="1964700"/>
          </a:xfrm>
          <a:prstGeom prst="rect">
            <a:avLst/>
          </a:prstGeom>
          <a:noFill/>
          <a:ln>
            <a:noFill/>
          </a:ln>
        </p:spPr>
        <p:txBody>
          <a:bodyPr anchorCtr="0" anchor="b" bIns="121900" lIns="121900" spcFirstLastPara="1" rIns="121900" wrap="square" tIns="121900"/>
          <a:lstStyle>
            <a:lvl1pPr lvl="0" algn="l">
              <a:lnSpc>
                <a:spcPct val="100000"/>
              </a:lnSpc>
              <a:spcBef>
                <a:spcPts val="0"/>
              </a:spcBef>
              <a:spcAft>
                <a:spcPts val="0"/>
              </a:spcAft>
              <a:buSzPts val="5600"/>
              <a:buNone/>
              <a:defRPr sz="5600"/>
            </a:lvl1pPr>
            <a:lvl2pPr lvl="1" algn="l">
              <a:lnSpc>
                <a:spcPct val="100000"/>
              </a:lnSpc>
              <a:spcBef>
                <a:spcPts val="0"/>
              </a:spcBef>
              <a:spcAft>
                <a:spcPts val="0"/>
              </a:spcAft>
              <a:buSzPts val="5600"/>
              <a:buNone/>
              <a:defRPr sz="5600"/>
            </a:lvl2pPr>
            <a:lvl3pPr lvl="2" algn="l">
              <a:lnSpc>
                <a:spcPct val="100000"/>
              </a:lnSpc>
              <a:spcBef>
                <a:spcPts val="0"/>
              </a:spcBef>
              <a:spcAft>
                <a:spcPts val="0"/>
              </a:spcAft>
              <a:buSzPts val="5600"/>
              <a:buNone/>
              <a:defRPr sz="5600"/>
            </a:lvl3pPr>
            <a:lvl4pPr lvl="3" algn="l">
              <a:lnSpc>
                <a:spcPct val="100000"/>
              </a:lnSpc>
              <a:spcBef>
                <a:spcPts val="0"/>
              </a:spcBef>
              <a:spcAft>
                <a:spcPts val="0"/>
              </a:spcAft>
              <a:buSzPts val="5600"/>
              <a:buNone/>
              <a:defRPr sz="5600"/>
            </a:lvl4pPr>
            <a:lvl5pPr lvl="4" algn="l">
              <a:lnSpc>
                <a:spcPct val="100000"/>
              </a:lnSpc>
              <a:spcBef>
                <a:spcPts val="0"/>
              </a:spcBef>
              <a:spcAft>
                <a:spcPts val="0"/>
              </a:spcAft>
              <a:buSzPts val="5600"/>
              <a:buNone/>
              <a:defRPr sz="5600"/>
            </a:lvl5pPr>
            <a:lvl6pPr lvl="5" algn="l">
              <a:lnSpc>
                <a:spcPct val="100000"/>
              </a:lnSpc>
              <a:spcBef>
                <a:spcPts val="0"/>
              </a:spcBef>
              <a:spcAft>
                <a:spcPts val="0"/>
              </a:spcAft>
              <a:buSzPts val="5600"/>
              <a:buNone/>
              <a:defRPr sz="5600"/>
            </a:lvl6pPr>
            <a:lvl7pPr lvl="6" algn="l">
              <a:lnSpc>
                <a:spcPct val="100000"/>
              </a:lnSpc>
              <a:spcBef>
                <a:spcPts val="0"/>
              </a:spcBef>
              <a:spcAft>
                <a:spcPts val="0"/>
              </a:spcAft>
              <a:buSzPts val="5600"/>
              <a:buNone/>
              <a:defRPr sz="5600"/>
            </a:lvl7pPr>
            <a:lvl8pPr lvl="7" algn="l">
              <a:lnSpc>
                <a:spcPct val="100000"/>
              </a:lnSpc>
              <a:spcBef>
                <a:spcPts val="0"/>
              </a:spcBef>
              <a:spcAft>
                <a:spcPts val="0"/>
              </a:spcAft>
              <a:buSzPts val="5600"/>
              <a:buNone/>
              <a:defRPr sz="5600"/>
            </a:lvl8pPr>
            <a:lvl9pPr lvl="8" algn="l">
              <a:lnSpc>
                <a:spcPct val="100000"/>
              </a:lnSpc>
              <a:spcBef>
                <a:spcPts val="0"/>
              </a:spcBef>
              <a:spcAft>
                <a:spcPts val="0"/>
              </a:spcAft>
              <a:buSzPts val="5600"/>
              <a:buNone/>
              <a:defRPr sz="5600"/>
            </a:lvl9pPr>
          </a:lstStyle>
          <a:p/>
        </p:txBody>
      </p:sp>
      <p:sp>
        <p:nvSpPr>
          <p:cNvPr id="16" name="Google Shape;16;p2"/>
          <p:cNvSpPr txBox="1"/>
          <p:nvPr>
            <p:ph idx="1" type="subTitle"/>
          </p:nvPr>
        </p:nvSpPr>
        <p:spPr>
          <a:xfrm>
            <a:off x="647833" y="2317433"/>
            <a:ext cx="10911600" cy="1148100"/>
          </a:xfrm>
          <a:prstGeom prst="rect">
            <a:avLst/>
          </a:prstGeom>
          <a:noFill/>
          <a:ln>
            <a:noFill/>
          </a:ln>
        </p:spPr>
        <p:txBody>
          <a:bodyPr anchorCtr="0" anchor="t" bIns="121900" lIns="121900" spcFirstLastPara="1" rIns="121900" wrap="square" tIns="121900"/>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17" name="Google Shape;17;p2"/>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3" name="Shape 53"/>
        <p:cNvGrpSpPr/>
        <p:nvPr/>
      </p:nvGrpSpPr>
      <p:grpSpPr>
        <a:xfrm>
          <a:off x="0" y="0"/>
          <a:ext cx="0" cy="0"/>
          <a:chOff x="0" y="0"/>
          <a:chExt cx="0" cy="0"/>
        </a:xfrm>
      </p:grpSpPr>
      <p:sp>
        <p:nvSpPr>
          <p:cNvPr id="54" name="Google Shape;54;p11"/>
          <p:cNvSpPr/>
          <p:nvPr/>
        </p:nvSpPr>
        <p:spPr>
          <a:xfrm>
            <a:off x="107600" y="3534800"/>
            <a:ext cx="11976900" cy="32157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1"/>
          <p:cNvSpPr txBox="1"/>
          <p:nvPr>
            <p:ph hasCustomPrompt="1" type="title"/>
          </p:nvPr>
        </p:nvSpPr>
        <p:spPr>
          <a:xfrm>
            <a:off x="415600" y="990668"/>
            <a:ext cx="11360700" cy="2675100"/>
          </a:xfrm>
          <a:prstGeom prst="rect">
            <a:avLst/>
          </a:prstGeom>
          <a:noFill/>
          <a:ln>
            <a:noFill/>
          </a:ln>
        </p:spPr>
        <p:txBody>
          <a:bodyPr anchorCtr="0" anchor="b" bIns="121900" lIns="121900" spcFirstLastPara="1" rIns="121900" wrap="square" tIns="121900"/>
          <a:lstStyle>
            <a:lvl1pPr lvl="0"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1pPr>
            <a:lvl2pPr lvl="1"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2pPr>
            <a:lvl3pPr lvl="2"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3pPr>
            <a:lvl4pPr lvl="3"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4pPr>
            <a:lvl5pPr lvl="4"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5pPr>
            <a:lvl6pPr lvl="5"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6pPr>
            <a:lvl7pPr lvl="6"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7pPr>
            <a:lvl8pPr lvl="7"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8pPr>
            <a:lvl9pPr lvl="8" algn="ctr">
              <a:lnSpc>
                <a:spcPct val="100000"/>
              </a:lnSpc>
              <a:spcBef>
                <a:spcPts val="0"/>
              </a:spcBef>
              <a:spcAft>
                <a:spcPts val="0"/>
              </a:spcAft>
              <a:buSzPts val="16000"/>
              <a:buFont typeface="Source Sans Pro"/>
              <a:buNone/>
              <a:defRPr sz="16000">
                <a:latin typeface="Source Sans Pro"/>
                <a:ea typeface="Source Sans Pro"/>
                <a:cs typeface="Source Sans Pro"/>
                <a:sym typeface="Source Sans Pro"/>
              </a:defRPr>
            </a:lvl9pPr>
          </a:lstStyle>
          <a:p>
            <a:r>
              <a:t>xx%</a:t>
            </a:r>
          </a:p>
        </p:txBody>
      </p:sp>
      <p:sp>
        <p:nvSpPr>
          <p:cNvPr id="56" name="Google Shape;56;p11"/>
          <p:cNvSpPr txBox="1"/>
          <p:nvPr>
            <p:ph idx="1" type="body"/>
          </p:nvPr>
        </p:nvSpPr>
        <p:spPr>
          <a:xfrm>
            <a:off x="415600" y="3793576"/>
            <a:ext cx="11360700" cy="1734300"/>
          </a:xfrm>
          <a:prstGeom prst="rect">
            <a:avLst/>
          </a:prstGeom>
          <a:noFill/>
          <a:ln>
            <a:noFill/>
          </a:ln>
        </p:spPr>
        <p:txBody>
          <a:bodyPr anchorCtr="0" anchor="t" bIns="121900" lIns="121900" spcFirstLastPara="1" rIns="121900" wrap="square" tIns="121900"/>
          <a:lstStyle>
            <a:lvl1pPr indent="-381000" lvl="0" marL="457200" algn="ctr">
              <a:lnSpc>
                <a:spcPct val="115000"/>
              </a:lnSpc>
              <a:spcBef>
                <a:spcPts val="0"/>
              </a:spcBef>
              <a:spcAft>
                <a:spcPts val="0"/>
              </a:spcAft>
              <a:buClr>
                <a:schemeClr val="lt1"/>
              </a:buClr>
              <a:buSzPts val="2400"/>
              <a:buChar char="●"/>
              <a:defRPr>
                <a:solidFill>
                  <a:schemeClr val="lt1"/>
                </a:solidFill>
              </a:defRPr>
            </a:lvl1pPr>
            <a:lvl2pPr indent="-349250" lvl="1" marL="914400" algn="ctr">
              <a:lnSpc>
                <a:spcPct val="115000"/>
              </a:lnSpc>
              <a:spcBef>
                <a:spcPts val="2100"/>
              </a:spcBef>
              <a:spcAft>
                <a:spcPts val="0"/>
              </a:spcAft>
              <a:buClr>
                <a:schemeClr val="lt1"/>
              </a:buClr>
              <a:buSzPts val="1900"/>
              <a:buChar char="○"/>
              <a:defRPr>
                <a:solidFill>
                  <a:schemeClr val="lt1"/>
                </a:solidFill>
              </a:defRPr>
            </a:lvl2pPr>
            <a:lvl3pPr indent="-349250" lvl="2" marL="1371600" algn="ctr">
              <a:lnSpc>
                <a:spcPct val="115000"/>
              </a:lnSpc>
              <a:spcBef>
                <a:spcPts val="2100"/>
              </a:spcBef>
              <a:spcAft>
                <a:spcPts val="0"/>
              </a:spcAft>
              <a:buClr>
                <a:schemeClr val="lt1"/>
              </a:buClr>
              <a:buSzPts val="1900"/>
              <a:buChar char="■"/>
              <a:defRPr>
                <a:solidFill>
                  <a:schemeClr val="lt1"/>
                </a:solidFill>
              </a:defRPr>
            </a:lvl3pPr>
            <a:lvl4pPr indent="-349250" lvl="3" marL="1828800" algn="ctr">
              <a:lnSpc>
                <a:spcPct val="115000"/>
              </a:lnSpc>
              <a:spcBef>
                <a:spcPts val="2100"/>
              </a:spcBef>
              <a:spcAft>
                <a:spcPts val="0"/>
              </a:spcAft>
              <a:buClr>
                <a:schemeClr val="lt1"/>
              </a:buClr>
              <a:buSzPts val="1900"/>
              <a:buChar char="●"/>
              <a:defRPr>
                <a:solidFill>
                  <a:schemeClr val="lt1"/>
                </a:solidFill>
              </a:defRPr>
            </a:lvl4pPr>
            <a:lvl5pPr indent="-349250" lvl="4" marL="2286000" algn="ctr">
              <a:lnSpc>
                <a:spcPct val="115000"/>
              </a:lnSpc>
              <a:spcBef>
                <a:spcPts val="2100"/>
              </a:spcBef>
              <a:spcAft>
                <a:spcPts val="0"/>
              </a:spcAft>
              <a:buClr>
                <a:schemeClr val="lt1"/>
              </a:buClr>
              <a:buSzPts val="1900"/>
              <a:buChar char="○"/>
              <a:defRPr>
                <a:solidFill>
                  <a:schemeClr val="lt1"/>
                </a:solidFill>
              </a:defRPr>
            </a:lvl5pPr>
            <a:lvl6pPr indent="-349250" lvl="5" marL="2743200" algn="ctr">
              <a:lnSpc>
                <a:spcPct val="115000"/>
              </a:lnSpc>
              <a:spcBef>
                <a:spcPts val="2100"/>
              </a:spcBef>
              <a:spcAft>
                <a:spcPts val="0"/>
              </a:spcAft>
              <a:buClr>
                <a:schemeClr val="lt1"/>
              </a:buClr>
              <a:buSzPts val="1900"/>
              <a:buChar char="■"/>
              <a:defRPr>
                <a:solidFill>
                  <a:schemeClr val="lt1"/>
                </a:solidFill>
              </a:defRPr>
            </a:lvl6pPr>
            <a:lvl7pPr indent="-349250" lvl="6" marL="3200400" algn="ctr">
              <a:lnSpc>
                <a:spcPct val="115000"/>
              </a:lnSpc>
              <a:spcBef>
                <a:spcPts val="2100"/>
              </a:spcBef>
              <a:spcAft>
                <a:spcPts val="0"/>
              </a:spcAft>
              <a:buClr>
                <a:schemeClr val="lt1"/>
              </a:buClr>
              <a:buSzPts val="1900"/>
              <a:buChar char="●"/>
              <a:defRPr>
                <a:solidFill>
                  <a:schemeClr val="lt1"/>
                </a:solidFill>
              </a:defRPr>
            </a:lvl7pPr>
            <a:lvl8pPr indent="-349250" lvl="7" marL="3657600" algn="ctr">
              <a:lnSpc>
                <a:spcPct val="115000"/>
              </a:lnSpc>
              <a:spcBef>
                <a:spcPts val="2100"/>
              </a:spcBef>
              <a:spcAft>
                <a:spcPts val="0"/>
              </a:spcAft>
              <a:buClr>
                <a:schemeClr val="lt1"/>
              </a:buClr>
              <a:buSzPts val="1900"/>
              <a:buChar char="○"/>
              <a:defRPr>
                <a:solidFill>
                  <a:schemeClr val="lt1"/>
                </a:solidFill>
              </a:defRPr>
            </a:lvl8pPr>
            <a:lvl9pPr indent="-349250" lvl="8" marL="4114800" algn="ctr">
              <a:lnSpc>
                <a:spcPct val="115000"/>
              </a:lnSpc>
              <a:spcBef>
                <a:spcPts val="2100"/>
              </a:spcBef>
              <a:spcAft>
                <a:spcPts val="2100"/>
              </a:spcAft>
              <a:buClr>
                <a:schemeClr val="lt1"/>
              </a:buClr>
              <a:buSzPts val="1900"/>
              <a:buChar char="■"/>
              <a:defRPr>
                <a:solidFill>
                  <a:schemeClr val="lt1"/>
                </a:solidFill>
              </a:defRPr>
            </a:lvl9pPr>
          </a:lstStyle>
          <a:p/>
        </p:txBody>
      </p:sp>
      <p:sp>
        <p:nvSpPr>
          <p:cNvPr id="57" name="Google Shape;57;p11"/>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20" name="Google Shape;20;p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2100"/>
              </a:spcAft>
              <a:buClr>
                <a:schemeClr val="dk1"/>
              </a:buClr>
              <a:buSzPts val="1800"/>
              <a:buChar char="■"/>
              <a:defRPr/>
            </a:lvl9pPr>
          </a:lstStyle>
          <a:p/>
        </p:txBody>
      </p:sp>
      <p:sp>
        <p:nvSpPr>
          <p:cNvPr id="21" name="Google Shape;21;p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4" name="Shape 24"/>
        <p:cNvGrpSpPr/>
        <p:nvPr/>
      </p:nvGrpSpPr>
      <p:grpSpPr>
        <a:xfrm>
          <a:off x="0" y="0"/>
          <a:ext cx="0" cy="0"/>
          <a:chOff x="0" y="0"/>
          <a:chExt cx="0" cy="0"/>
        </a:xfrm>
      </p:grpSpPr>
      <p:sp>
        <p:nvSpPr>
          <p:cNvPr id="25" name="Google Shape;25;p4"/>
          <p:cNvSpPr txBox="1"/>
          <p:nvPr>
            <p:ph type="title"/>
          </p:nvPr>
        </p:nvSpPr>
        <p:spPr>
          <a:xfrm>
            <a:off x="415600" y="593367"/>
            <a:ext cx="11360700" cy="831300"/>
          </a:xfrm>
          <a:prstGeom prst="rect">
            <a:avLst/>
          </a:prstGeom>
          <a:noFill/>
          <a:ln>
            <a:noFill/>
          </a:ln>
        </p:spPr>
        <p:txBody>
          <a:bodyPr anchorCtr="0" anchor="t" bIns="121900" lIns="121900" spcFirstLastPara="1" rIns="121900" wrap="square" tIns="121900"/>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26" name="Google Shape;26;p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27" name="Google Shape;27;p4"/>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sp>
        <p:nvSpPr>
          <p:cNvPr id="29" name="Google Shape;29;p5"/>
          <p:cNvSpPr txBox="1"/>
          <p:nvPr>
            <p:ph type="title"/>
          </p:nvPr>
        </p:nvSpPr>
        <p:spPr>
          <a:xfrm>
            <a:off x="415600" y="593367"/>
            <a:ext cx="11360700" cy="831300"/>
          </a:xfrm>
          <a:prstGeom prst="rect">
            <a:avLst/>
          </a:prstGeom>
          <a:noFill/>
          <a:ln>
            <a:noFill/>
          </a:ln>
        </p:spPr>
        <p:txBody>
          <a:bodyPr anchorCtr="0" anchor="t" bIns="121900" lIns="121900" spcFirstLastPara="1" rIns="121900" wrap="square" tIns="121900"/>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30" name="Google Shape;30;p5"/>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1" name="Google Shape;31;p5"/>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2" name="Google Shape;32;p5"/>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415600" y="593367"/>
            <a:ext cx="11360700" cy="831300"/>
          </a:xfrm>
          <a:prstGeom prst="rect">
            <a:avLst/>
          </a:prstGeom>
          <a:noFill/>
          <a:ln>
            <a:noFill/>
          </a:ln>
        </p:spPr>
        <p:txBody>
          <a:bodyPr anchorCtr="0" anchor="t" bIns="121900" lIns="121900" spcFirstLastPara="1" rIns="121900" wrap="square" tIns="121900"/>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35" name="Google Shape;35;p6"/>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8" name="Google Shape;38;p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9" name="Google Shape;39;p7"/>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2"/>
        </a:solidFill>
      </p:bgPr>
    </p:bg>
    <p:spTree>
      <p:nvGrpSpPr>
        <p:cNvPr id="40" name="Shape 40"/>
        <p:cNvGrpSpPr/>
        <p:nvPr/>
      </p:nvGrpSpPr>
      <p:grpSpPr>
        <a:xfrm>
          <a:off x="0" y="0"/>
          <a:ext cx="0" cy="0"/>
          <a:chOff x="0" y="0"/>
          <a:chExt cx="0" cy="0"/>
        </a:xfrm>
      </p:grpSpPr>
      <p:sp>
        <p:nvSpPr>
          <p:cNvPr id="41" name="Google Shape;41;p8"/>
          <p:cNvSpPr txBox="1"/>
          <p:nvPr>
            <p:ph type="title"/>
          </p:nvPr>
        </p:nvSpPr>
        <p:spPr>
          <a:xfrm>
            <a:off x="653667" y="701800"/>
            <a:ext cx="7472100" cy="5454300"/>
          </a:xfrm>
          <a:prstGeom prst="rect">
            <a:avLst/>
          </a:prstGeom>
          <a:noFill/>
          <a:ln>
            <a:noFill/>
          </a:ln>
        </p:spPr>
        <p:txBody>
          <a:bodyPr anchorCtr="0" anchor="ctr" bIns="121900" lIns="121900" spcFirstLastPara="1" rIns="121900" wrap="square" tIns="121900"/>
          <a:lstStyle>
            <a:lvl1pPr lvl="0" algn="l">
              <a:lnSpc>
                <a:spcPct val="100000"/>
              </a:lnSpc>
              <a:spcBef>
                <a:spcPts val="0"/>
              </a:spcBef>
              <a:spcAft>
                <a:spcPts val="0"/>
              </a:spcAft>
              <a:buClr>
                <a:schemeClr val="lt1"/>
              </a:buClr>
              <a:buSzPts val="6400"/>
              <a:buNone/>
              <a:defRPr sz="6400">
                <a:solidFill>
                  <a:schemeClr val="lt1"/>
                </a:solidFill>
              </a:defRPr>
            </a:lvl1pPr>
            <a:lvl2pPr lvl="1" algn="l">
              <a:lnSpc>
                <a:spcPct val="100000"/>
              </a:lnSpc>
              <a:spcBef>
                <a:spcPts val="0"/>
              </a:spcBef>
              <a:spcAft>
                <a:spcPts val="0"/>
              </a:spcAft>
              <a:buClr>
                <a:schemeClr val="lt1"/>
              </a:buClr>
              <a:buSzPts val="6400"/>
              <a:buNone/>
              <a:defRPr sz="6400">
                <a:solidFill>
                  <a:schemeClr val="lt1"/>
                </a:solidFill>
              </a:defRPr>
            </a:lvl2pPr>
            <a:lvl3pPr lvl="2" algn="l">
              <a:lnSpc>
                <a:spcPct val="100000"/>
              </a:lnSpc>
              <a:spcBef>
                <a:spcPts val="0"/>
              </a:spcBef>
              <a:spcAft>
                <a:spcPts val="0"/>
              </a:spcAft>
              <a:buClr>
                <a:schemeClr val="lt1"/>
              </a:buClr>
              <a:buSzPts val="6400"/>
              <a:buNone/>
              <a:defRPr sz="6400">
                <a:solidFill>
                  <a:schemeClr val="lt1"/>
                </a:solidFill>
              </a:defRPr>
            </a:lvl3pPr>
            <a:lvl4pPr lvl="3" algn="l">
              <a:lnSpc>
                <a:spcPct val="100000"/>
              </a:lnSpc>
              <a:spcBef>
                <a:spcPts val="0"/>
              </a:spcBef>
              <a:spcAft>
                <a:spcPts val="0"/>
              </a:spcAft>
              <a:buClr>
                <a:schemeClr val="lt1"/>
              </a:buClr>
              <a:buSzPts val="6400"/>
              <a:buNone/>
              <a:defRPr sz="6400">
                <a:solidFill>
                  <a:schemeClr val="lt1"/>
                </a:solidFill>
              </a:defRPr>
            </a:lvl4pPr>
            <a:lvl5pPr lvl="4" algn="l">
              <a:lnSpc>
                <a:spcPct val="100000"/>
              </a:lnSpc>
              <a:spcBef>
                <a:spcPts val="0"/>
              </a:spcBef>
              <a:spcAft>
                <a:spcPts val="0"/>
              </a:spcAft>
              <a:buClr>
                <a:schemeClr val="lt1"/>
              </a:buClr>
              <a:buSzPts val="6400"/>
              <a:buNone/>
              <a:defRPr sz="6400">
                <a:solidFill>
                  <a:schemeClr val="lt1"/>
                </a:solidFill>
              </a:defRPr>
            </a:lvl5pPr>
            <a:lvl6pPr lvl="5" algn="l">
              <a:lnSpc>
                <a:spcPct val="100000"/>
              </a:lnSpc>
              <a:spcBef>
                <a:spcPts val="0"/>
              </a:spcBef>
              <a:spcAft>
                <a:spcPts val="0"/>
              </a:spcAft>
              <a:buClr>
                <a:schemeClr val="lt1"/>
              </a:buClr>
              <a:buSzPts val="6400"/>
              <a:buNone/>
              <a:defRPr sz="6400">
                <a:solidFill>
                  <a:schemeClr val="lt1"/>
                </a:solidFill>
              </a:defRPr>
            </a:lvl6pPr>
            <a:lvl7pPr lvl="6" algn="l">
              <a:lnSpc>
                <a:spcPct val="100000"/>
              </a:lnSpc>
              <a:spcBef>
                <a:spcPts val="0"/>
              </a:spcBef>
              <a:spcAft>
                <a:spcPts val="0"/>
              </a:spcAft>
              <a:buClr>
                <a:schemeClr val="lt1"/>
              </a:buClr>
              <a:buSzPts val="6400"/>
              <a:buNone/>
              <a:defRPr sz="6400">
                <a:solidFill>
                  <a:schemeClr val="lt1"/>
                </a:solidFill>
              </a:defRPr>
            </a:lvl7pPr>
            <a:lvl8pPr lvl="7" algn="l">
              <a:lnSpc>
                <a:spcPct val="100000"/>
              </a:lnSpc>
              <a:spcBef>
                <a:spcPts val="0"/>
              </a:spcBef>
              <a:spcAft>
                <a:spcPts val="0"/>
              </a:spcAft>
              <a:buClr>
                <a:schemeClr val="lt1"/>
              </a:buClr>
              <a:buSzPts val="6400"/>
              <a:buNone/>
              <a:defRPr sz="6400">
                <a:solidFill>
                  <a:schemeClr val="lt1"/>
                </a:solidFill>
              </a:defRPr>
            </a:lvl8pPr>
            <a:lvl9pPr lvl="8" algn="l">
              <a:lnSpc>
                <a:spcPct val="100000"/>
              </a:lnSpc>
              <a:spcBef>
                <a:spcPts val="0"/>
              </a:spcBef>
              <a:spcAft>
                <a:spcPts val="0"/>
              </a:spcAft>
              <a:buClr>
                <a:schemeClr val="lt1"/>
              </a:buClr>
              <a:buSzPts val="6400"/>
              <a:buNone/>
              <a:defRPr sz="6400">
                <a:solidFill>
                  <a:schemeClr val="lt1"/>
                </a:solidFill>
              </a:defRPr>
            </a:lvl9pPr>
          </a:lstStyle>
          <a:p/>
        </p:txBody>
      </p:sp>
      <p:sp>
        <p:nvSpPr>
          <p:cNvPr id="42" name="Google Shape;42;p8"/>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p9"/>
          <p:cNvSpPr/>
          <p:nvPr/>
        </p:nvSpPr>
        <p:spPr>
          <a:xfrm>
            <a:off x="6182400" y="107600"/>
            <a:ext cx="5901900" cy="66429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5" name="Google Shape;45;p9"/>
          <p:cNvCxnSpPr/>
          <p:nvPr/>
        </p:nvCxnSpPr>
        <p:spPr>
          <a:xfrm>
            <a:off x="6706233" y="5994000"/>
            <a:ext cx="624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9"/>
          <p:cNvSpPr txBox="1"/>
          <p:nvPr>
            <p:ph type="title"/>
          </p:nvPr>
        </p:nvSpPr>
        <p:spPr>
          <a:xfrm>
            <a:off x="354000" y="1575600"/>
            <a:ext cx="5393700" cy="2044800"/>
          </a:xfrm>
          <a:prstGeom prst="rect">
            <a:avLst/>
          </a:prstGeom>
          <a:noFill/>
          <a:ln>
            <a:noFill/>
          </a:ln>
        </p:spPr>
        <p:txBody>
          <a:bodyPr anchorCtr="0" anchor="b" bIns="121900" lIns="121900" spcFirstLastPara="1" rIns="121900" wrap="square" tIns="121900"/>
          <a:lstStyle>
            <a:lvl1pPr lvl="0" algn="ctr">
              <a:lnSpc>
                <a:spcPct val="100000"/>
              </a:lnSpc>
              <a:spcBef>
                <a:spcPts val="0"/>
              </a:spcBef>
              <a:spcAft>
                <a:spcPts val="0"/>
              </a:spcAft>
              <a:buSzPts val="5100"/>
              <a:buNone/>
              <a:defRPr sz="5100"/>
            </a:lvl1pPr>
            <a:lvl2pPr lvl="1" algn="ctr">
              <a:lnSpc>
                <a:spcPct val="100000"/>
              </a:lnSpc>
              <a:spcBef>
                <a:spcPts val="0"/>
              </a:spcBef>
              <a:spcAft>
                <a:spcPts val="0"/>
              </a:spcAft>
              <a:buSzPts val="5100"/>
              <a:buNone/>
              <a:defRPr sz="5100"/>
            </a:lvl2pPr>
            <a:lvl3pPr lvl="2" algn="ctr">
              <a:lnSpc>
                <a:spcPct val="100000"/>
              </a:lnSpc>
              <a:spcBef>
                <a:spcPts val="0"/>
              </a:spcBef>
              <a:spcAft>
                <a:spcPts val="0"/>
              </a:spcAft>
              <a:buSzPts val="5100"/>
              <a:buNone/>
              <a:defRPr sz="5100"/>
            </a:lvl3pPr>
            <a:lvl4pPr lvl="3" algn="ctr">
              <a:lnSpc>
                <a:spcPct val="100000"/>
              </a:lnSpc>
              <a:spcBef>
                <a:spcPts val="0"/>
              </a:spcBef>
              <a:spcAft>
                <a:spcPts val="0"/>
              </a:spcAft>
              <a:buSzPts val="5100"/>
              <a:buNone/>
              <a:defRPr sz="5100"/>
            </a:lvl4pPr>
            <a:lvl5pPr lvl="4" algn="ctr">
              <a:lnSpc>
                <a:spcPct val="100000"/>
              </a:lnSpc>
              <a:spcBef>
                <a:spcPts val="0"/>
              </a:spcBef>
              <a:spcAft>
                <a:spcPts val="0"/>
              </a:spcAft>
              <a:buSzPts val="5100"/>
              <a:buNone/>
              <a:defRPr sz="5100"/>
            </a:lvl5pPr>
            <a:lvl6pPr lvl="5" algn="ctr">
              <a:lnSpc>
                <a:spcPct val="100000"/>
              </a:lnSpc>
              <a:spcBef>
                <a:spcPts val="0"/>
              </a:spcBef>
              <a:spcAft>
                <a:spcPts val="0"/>
              </a:spcAft>
              <a:buSzPts val="5100"/>
              <a:buNone/>
              <a:defRPr sz="5100"/>
            </a:lvl6pPr>
            <a:lvl7pPr lvl="6" algn="ctr">
              <a:lnSpc>
                <a:spcPct val="100000"/>
              </a:lnSpc>
              <a:spcBef>
                <a:spcPts val="0"/>
              </a:spcBef>
              <a:spcAft>
                <a:spcPts val="0"/>
              </a:spcAft>
              <a:buSzPts val="5100"/>
              <a:buNone/>
              <a:defRPr sz="5100"/>
            </a:lvl7pPr>
            <a:lvl8pPr lvl="7" algn="ctr">
              <a:lnSpc>
                <a:spcPct val="100000"/>
              </a:lnSpc>
              <a:spcBef>
                <a:spcPts val="0"/>
              </a:spcBef>
              <a:spcAft>
                <a:spcPts val="0"/>
              </a:spcAft>
              <a:buSzPts val="5100"/>
              <a:buNone/>
              <a:defRPr sz="5100"/>
            </a:lvl8pPr>
            <a:lvl9pPr lvl="8" algn="ctr">
              <a:lnSpc>
                <a:spcPct val="100000"/>
              </a:lnSpc>
              <a:spcBef>
                <a:spcPts val="0"/>
              </a:spcBef>
              <a:spcAft>
                <a:spcPts val="0"/>
              </a:spcAft>
              <a:buSzPts val="5100"/>
              <a:buNone/>
              <a:defRPr sz="5100"/>
            </a:lvl9pPr>
          </a:lstStyle>
          <a:p/>
        </p:txBody>
      </p:sp>
      <p:sp>
        <p:nvSpPr>
          <p:cNvPr id="47" name="Google Shape;47;p9"/>
          <p:cNvSpPr txBox="1"/>
          <p:nvPr>
            <p:ph idx="1" type="subTitle"/>
          </p:nvPr>
        </p:nvSpPr>
        <p:spPr>
          <a:xfrm>
            <a:off x="354000" y="3692001"/>
            <a:ext cx="5393700" cy="1794000"/>
          </a:xfrm>
          <a:prstGeom prst="rect">
            <a:avLst/>
          </a:prstGeom>
          <a:noFill/>
          <a:ln>
            <a:noFill/>
          </a:ln>
        </p:spPr>
        <p:txBody>
          <a:bodyPr anchorCtr="0" anchor="t" bIns="121900" lIns="121900" spcFirstLastPara="1" rIns="121900" wrap="square" tIns="12190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8" name="Google Shape;48;p9"/>
          <p:cNvSpPr txBox="1"/>
          <p:nvPr>
            <p:ph idx="2" type="body"/>
          </p:nvPr>
        </p:nvSpPr>
        <p:spPr>
          <a:xfrm>
            <a:off x="6586000" y="965600"/>
            <a:ext cx="5115900" cy="4926900"/>
          </a:xfrm>
          <a:prstGeom prst="rect">
            <a:avLst/>
          </a:prstGeom>
          <a:noFill/>
          <a:ln>
            <a:noFill/>
          </a:ln>
        </p:spPr>
        <p:txBody>
          <a:bodyPr anchorCtr="0" anchor="ctr" bIns="121900" lIns="121900" spcFirstLastPara="1" rIns="121900" wrap="square" tIns="121900"/>
          <a:lstStyle>
            <a:lvl1pPr indent="-381000" lvl="0" marL="457200" algn="l">
              <a:lnSpc>
                <a:spcPct val="115000"/>
              </a:lnSpc>
              <a:spcBef>
                <a:spcPts val="0"/>
              </a:spcBef>
              <a:spcAft>
                <a:spcPts val="0"/>
              </a:spcAft>
              <a:buClr>
                <a:schemeClr val="lt1"/>
              </a:buClr>
              <a:buSzPts val="2400"/>
              <a:buChar char="●"/>
              <a:defRPr>
                <a:solidFill>
                  <a:schemeClr val="lt1"/>
                </a:solidFill>
              </a:defRPr>
            </a:lvl1pPr>
            <a:lvl2pPr indent="-349250" lvl="1" marL="914400" algn="l">
              <a:lnSpc>
                <a:spcPct val="115000"/>
              </a:lnSpc>
              <a:spcBef>
                <a:spcPts val="2100"/>
              </a:spcBef>
              <a:spcAft>
                <a:spcPts val="0"/>
              </a:spcAft>
              <a:buClr>
                <a:schemeClr val="lt1"/>
              </a:buClr>
              <a:buSzPts val="1900"/>
              <a:buChar char="○"/>
              <a:defRPr>
                <a:solidFill>
                  <a:schemeClr val="lt1"/>
                </a:solidFill>
              </a:defRPr>
            </a:lvl2pPr>
            <a:lvl3pPr indent="-349250" lvl="2" marL="1371600" algn="l">
              <a:lnSpc>
                <a:spcPct val="115000"/>
              </a:lnSpc>
              <a:spcBef>
                <a:spcPts val="2100"/>
              </a:spcBef>
              <a:spcAft>
                <a:spcPts val="0"/>
              </a:spcAft>
              <a:buClr>
                <a:schemeClr val="lt1"/>
              </a:buClr>
              <a:buSzPts val="1900"/>
              <a:buChar char="■"/>
              <a:defRPr>
                <a:solidFill>
                  <a:schemeClr val="lt1"/>
                </a:solidFill>
              </a:defRPr>
            </a:lvl3pPr>
            <a:lvl4pPr indent="-349250" lvl="3" marL="1828800" algn="l">
              <a:lnSpc>
                <a:spcPct val="115000"/>
              </a:lnSpc>
              <a:spcBef>
                <a:spcPts val="2100"/>
              </a:spcBef>
              <a:spcAft>
                <a:spcPts val="0"/>
              </a:spcAft>
              <a:buClr>
                <a:schemeClr val="lt1"/>
              </a:buClr>
              <a:buSzPts val="1900"/>
              <a:buChar char="●"/>
              <a:defRPr>
                <a:solidFill>
                  <a:schemeClr val="lt1"/>
                </a:solidFill>
              </a:defRPr>
            </a:lvl4pPr>
            <a:lvl5pPr indent="-349250" lvl="4" marL="2286000" algn="l">
              <a:lnSpc>
                <a:spcPct val="115000"/>
              </a:lnSpc>
              <a:spcBef>
                <a:spcPts val="2100"/>
              </a:spcBef>
              <a:spcAft>
                <a:spcPts val="0"/>
              </a:spcAft>
              <a:buClr>
                <a:schemeClr val="lt1"/>
              </a:buClr>
              <a:buSzPts val="1900"/>
              <a:buChar char="○"/>
              <a:defRPr>
                <a:solidFill>
                  <a:schemeClr val="lt1"/>
                </a:solidFill>
              </a:defRPr>
            </a:lvl5pPr>
            <a:lvl6pPr indent="-349250" lvl="5" marL="2743200" algn="l">
              <a:lnSpc>
                <a:spcPct val="115000"/>
              </a:lnSpc>
              <a:spcBef>
                <a:spcPts val="2100"/>
              </a:spcBef>
              <a:spcAft>
                <a:spcPts val="0"/>
              </a:spcAft>
              <a:buClr>
                <a:schemeClr val="lt1"/>
              </a:buClr>
              <a:buSzPts val="1900"/>
              <a:buChar char="■"/>
              <a:defRPr>
                <a:solidFill>
                  <a:schemeClr val="lt1"/>
                </a:solidFill>
              </a:defRPr>
            </a:lvl6pPr>
            <a:lvl7pPr indent="-349250" lvl="6" marL="3200400" algn="l">
              <a:lnSpc>
                <a:spcPct val="115000"/>
              </a:lnSpc>
              <a:spcBef>
                <a:spcPts val="2100"/>
              </a:spcBef>
              <a:spcAft>
                <a:spcPts val="0"/>
              </a:spcAft>
              <a:buClr>
                <a:schemeClr val="lt1"/>
              </a:buClr>
              <a:buSzPts val="1900"/>
              <a:buChar char="●"/>
              <a:defRPr>
                <a:solidFill>
                  <a:schemeClr val="lt1"/>
                </a:solidFill>
              </a:defRPr>
            </a:lvl7pPr>
            <a:lvl8pPr indent="-349250" lvl="7" marL="3657600" algn="l">
              <a:lnSpc>
                <a:spcPct val="115000"/>
              </a:lnSpc>
              <a:spcBef>
                <a:spcPts val="2100"/>
              </a:spcBef>
              <a:spcAft>
                <a:spcPts val="0"/>
              </a:spcAft>
              <a:buClr>
                <a:schemeClr val="lt1"/>
              </a:buClr>
              <a:buSzPts val="1900"/>
              <a:buChar char="○"/>
              <a:defRPr>
                <a:solidFill>
                  <a:schemeClr val="lt1"/>
                </a:solidFill>
              </a:defRPr>
            </a:lvl8pPr>
            <a:lvl9pPr indent="-349250" lvl="8" marL="4114800" algn="l">
              <a:lnSpc>
                <a:spcPct val="115000"/>
              </a:lnSpc>
              <a:spcBef>
                <a:spcPts val="2100"/>
              </a:spcBef>
              <a:spcAft>
                <a:spcPts val="2100"/>
              </a:spcAft>
              <a:buClr>
                <a:schemeClr val="lt1"/>
              </a:buClr>
              <a:buSzPts val="1900"/>
              <a:buChar char="■"/>
              <a:defRPr>
                <a:solidFill>
                  <a:schemeClr val="lt1"/>
                </a:solidFill>
              </a:defRPr>
            </a:lvl9pPr>
          </a:lstStyle>
          <a:p/>
        </p:txBody>
      </p:sp>
      <p:sp>
        <p:nvSpPr>
          <p:cNvPr id="49" name="Google Shape;49;p9"/>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lstStyle>
            <a:lvl1pPr indent="-228600" lvl="0" marL="457200" algn="l">
              <a:lnSpc>
                <a:spcPct val="100000"/>
              </a:lnSpc>
              <a:spcBef>
                <a:spcPts val="0"/>
              </a:spcBef>
              <a:spcAft>
                <a:spcPts val="0"/>
              </a:spcAft>
              <a:buSzPts val="2800"/>
              <a:buNone/>
              <a:defRPr sz="2800"/>
            </a:lvl1pPr>
          </a:lstStyle>
          <a:p/>
        </p:txBody>
      </p:sp>
      <p:sp>
        <p:nvSpPr>
          <p:cNvPr id="52" name="Google Shape;52;p10"/>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15600" y="593367"/>
            <a:ext cx="11360700" cy="831300"/>
          </a:xfrm>
          <a:prstGeom prst="rect">
            <a:avLst/>
          </a:prstGeom>
          <a:noFill/>
          <a:ln>
            <a:noFill/>
          </a:ln>
        </p:spPr>
        <p:txBody>
          <a:bodyPr anchorCtr="0" anchor="t" bIns="121900" lIns="121900" spcFirstLastPara="1" rIns="121900" wrap="square" tIns="121900"/>
          <a:lstStyle>
            <a:lvl1pPr lvl="0"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1pPr>
            <a:lvl2pPr lvl="1"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2pPr>
            <a:lvl3pPr lvl="2"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3pPr>
            <a:lvl4pPr lvl="3"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4pPr>
            <a:lvl5pPr lvl="4"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5pPr>
            <a:lvl6pPr lvl="5"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6pPr>
            <a:lvl7pPr lvl="6"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7pPr>
            <a:lvl8pPr lvl="7"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8pPr>
            <a:lvl9pPr lvl="8" marR="0" rtl="0" algn="l">
              <a:lnSpc>
                <a:spcPct val="100000"/>
              </a:lnSpc>
              <a:spcBef>
                <a:spcPts val="0"/>
              </a:spcBef>
              <a:spcAft>
                <a:spcPts val="0"/>
              </a:spcAft>
              <a:buClr>
                <a:schemeClr val="dk2"/>
              </a:buClr>
              <a:buSzPts val="4000"/>
              <a:buFont typeface="Raleway"/>
              <a:buNone/>
              <a:defRPr b="1" i="0" sz="4000" u="none" cap="none" strike="noStrike">
                <a:solidFill>
                  <a:schemeClr val="dk2"/>
                </a:solidFill>
                <a:latin typeface="Raleway"/>
                <a:ea typeface="Raleway"/>
                <a:cs typeface="Raleway"/>
                <a:sym typeface="Raleway"/>
              </a:defRPr>
            </a:lvl9pPr>
          </a:lstStyle>
          <a:p/>
        </p:txBody>
      </p:sp>
      <p:sp>
        <p:nvSpPr>
          <p:cNvPr id="11" name="Google Shape;11;p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lstStyle>
            <a:lvl1pPr indent="-381000" lvl="0" marL="457200" marR="0" rtl="0" algn="l">
              <a:lnSpc>
                <a:spcPct val="115000"/>
              </a:lnSpc>
              <a:spcBef>
                <a:spcPts val="0"/>
              </a:spcBef>
              <a:spcAft>
                <a:spcPts val="0"/>
              </a:spcAft>
              <a:buClr>
                <a:schemeClr val="lt2"/>
              </a:buClr>
              <a:buSzPts val="2400"/>
              <a:buFont typeface="Source Sans Pro"/>
              <a:buChar char="●"/>
              <a:defRPr b="0" i="0" sz="2400" u="none" cap="none" strike="noStrike">
                <a:solidFill>
                  <a:schemeClr val="lt2"/>
                </a:solidFill>
                <a:latin typeface="Source Sans Pro"/>
                <a:ea typeface="Source Sans Pro"/>
                <a:cs typeface="Source Sans Pro"/>
                <a:sym typeface="Source Sans Pro"/>
              </a:defRPr>
            </a:lvl1pPr>
            <a:lvl2pPr indent="-349250" lvl="1" marL="9144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2pPr>
            <a:lvl3pPr indent="-349250" lvl="2" marL="13716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3pPr>
            <a:lvl4pPr indent="-349250" lvl="3" marL="18288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4pPr>
            <a:lvl5pPr indent="-349250" lvl="4" marL="22860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5pPr>
            <a:lvl6pPr indent="-349250" lvl="5" marL="27432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6pPr>
            <a:lvl7pPr indent="-349250" lvl="6" marL="32004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7pPr>
            <a:lvl8pPr indent="-349250" lvl="7" marL="3657600" marR="0" rtl="0" algn="l">
              <a:lnSpc>
                <a:spcPct val="115000"/>
              </a:lnSpc>
              <a:spcBef>
                <a:spcPts val="2100"/>
              </a:spcBef>
              <a:spcAft>
                <a:spcPts val="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8pPr>
            <a:lvl9pPr indent="-349250" lvl="8" marL="4114800" marR="0" rtl="0" algn="l">
              <a:lnSpc>
                <a:spcPct val="115000"/>
              </a:lnSpc>
              <a:spcBef>
                <a:spcPts val="2100"/>
              </a:spcBef>
              <a:spcAft>
                <a:spcPts val="2100"/>
              </a:spcAft>
              <a:buClr>
                <a:schemeClr val="lt2"/>
              </a:buClr>
              <a:buSzPts val="1900"/>
              <a:buFont typeface="Source Sans Pro"/>
              <a:buChar char="■"/>
              <a:defRPr b="0" i="0" sz="1900" u="none" cap="none" strike="noStrike">
                <a:solidFill>
                  <a:schemeClr val="lt2"/>
                </a:solidFill>
                <a:latin typeface="Source Sans Pro"/>
                <a:ea typeface="Source Sans Pro"/>
                <a:cs typeface="Source Sans Pro"/>
                <a:sym typeface="Source Sans Pro"/>
              </a:defRPr>
            </a:lvl9pPr>
          </a:lstStyle>
          <a:p/>
        </p:txBody>
      </p:sp>
      <p:sp>
        <p:nvSpPr>
          <p:cNvPr id="12" name="Google Shape;12;p1"/>
          <p:cNvSpPr txBox="1"/>
          <p:nvPr>
            <p:ph idx="12" type="sldNum"/>
          </p:nvPr>
        </p:nvSpPr>
        <p:spPr>
          <a:xfrm>
            <a:off x="11330666" y="6251679"/>
            <a:ext cx="731700" cy="524700"/>
          </a:xfrm>
          <a:prstGeom prst="rect">
            <a:avLst/>
          </a:prstGeom>
          <a:noFill/>
          <a:ln>
            <a:noFill/>
          </a:ln>
        </p:spPr>
        <p:txBody>
          <a:bodyPr anchorCtr="0" anchor="ctr" bIns="121900" lIns="121900" spcFirstLastPara="1" rIns="121900" wrap="square" tIns="12190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omments" Target="../comments/comment1.xml"/><Relationship Id="rId4" Type="http://schemas.openxmlformats.org/officeDocument/2006/relationships/hyperlink" Target="http://bkc-od-media.vmhost.psu.edu/documents/tips1107.pdf" TargetMode="External"/><Relationship Id="rId5" Type="http://schemas.openxmlformats.org/officeDocument/2006/relationships/hyperlink" Target="https://www.ece.gov.nt.ca/sites/ece/files/resources/fact_sheet_-_play_based_learning_en.pdf" TargetMode="External"/><Relationship Id="rId6" Type="http://schemas.openxmlformats.org/officeDocument/2006/relationships/hyperlink" Target="https://www.ontario.ca/document/kindergarten-program-2016/play-based-learning-culture-inquiry" TargetMode="External"/><Relationship Id="rId7" Type="http://schemas.openxmlformats.org/officeDocument/2006/relationships/hyperlink" Target="http://cmascanada.ca/wp-content/uploads/2019/04/ADMIN%20TOOL%20Child-Centred%20Care.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3"/>
          <p:cNvSpPr txBox="1"/>
          <p:nvPr>
            <p:ph type="title"/>
          </p:nvPr>
        </p:nvSpPr>
        <p:spPr>
          <a:xfrm>
            <a:off x="2870075" y="2771175"/>
            <a:ext cx="8786400" cy="12075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5400"/>
              <a:buFont typeface="Calibri"/>
              <a:buNone/>
            </a:pPr>
            <a:r>
              <a:rPr b="1" lang="en-US" sz="3600">
                <a:solidFill>
                  <a:srgbClr val="E06666"/>
                </a:solidFill>
              </a:rPr>
              <a:t>What to look for in a child-centred CNC</a:t>
            </a:r>
            <a:r>
              <a:rPr lang="en-US" sz="3600">
                <a:solidFill>
                  <a:srgbClr val="E06666"/>
                </a:solidFill>
              </a:rPr>
              <a:t> </a:t>
            </a:r>
            <a:r>
              <a:rPr b="1" lang="en-US" sz="3600">
                <a:solidFill>
                  <a:srgbClr val="E06666"/>
                </a:solidFill>
              </a:rPr>
              <a:t>program</a:t>
            </a:r>
            <a:r>
              <a:rPr lang="en-US" sz="3600">
                <a:solidFill>
                  <a:srgbClr val="E06666"/>
                </a:solidFill>
              </a:rPr>
              <a:t>: PART II</a:t>
            </a:r>
            <a:r>
              <a:rPr b="1" lang="en-US" sz="3600">
                <a:solidFill>
                  <a:srgbClr val="E06666"/>
                </a:solidFill>
              </a:rPr>
              <a:t> will begin shor</a:t>
            </a:r>
            <a:r>
              <a:rPr lang="en-US" sz="3600">
                <a:solidFill>
                  <a:srgbClr val="E06666"/>
                </a:solidFill>
              </a:rPr>
              <a:t>tly</a:t>
            </a:r>
            <a:r>
              <a:rPr b="1" lang="en-US" sz="3600">
                <a:solidFill>
                  <a:srgbClr val="E06666"/>
                </a:solidFill>
              </a:rPr>
              <a:t> </a:t>
            </a:r>
            <a:endParaRPr b="1" sz="3600">
              <a:solidFill>
                <a:srgbClr val="E06666"/>
              </a:solidFill>
            </a:endParaRPr>
          </a:p>
        </p:txBody>
      </p:sp>
      <p:pic>
        <p:nvPicPr>
          <p:cNvPr id="65" name="Google Shape;65;p13"/>
          <p:cNvPicPr preferRelativeResize="0"/>
          <p:nvPr/>
        </p:nvPicPr>
        <p:blipFill>
          <a:blip r:embed="rId3">
            <a:alphaModFix amt="89000"/>
          </a:blip>
          <a:stretch>
            <a:fillRect/>
          </a:stretch>
        </p:blipFill>
        <p:spPr>
          <a:xfrm>
            <a:off x="523850" y="488100"/>
            <a:ext cx="2228025" cy="2228025"/>
          </a:xfrm>
          <a:prstGeom prst="rect">
            <a:avLst/>
          </a:prstGeom>
          <a:noFill/>
          <a:ln>
            <a:noFill/>
          </a:ln>
        </p:spPr>
      </p:pic>
      <p:sp>
        <p:nvSpPr>
          <p:cNvPr id="66" name="Google Shape;66;p13"/>
          <p:cNvSpPr txBox="1"/>
          <p:nvPr/>
        </p:nvSpPr>
        <p:spPr>
          <a:xfrm>
            <a:off x="2974475" y="4074125"/>
            <a:ext cx="8682000" cy="218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lang="en-US" sz="1800">
                <a:solidFill>
                  <a:srgbClr val="E06666"/>
                </a:solidFill>
                <a:latin typeface="Raleway"/>
                <a:ea typeface="Raleway"/>
                <a:cs typeface="Raleway"/>
                <a:sym typeface="Raleway"/>
              </a:rPr>
              <a:t>Topics will include:</a:t>
            </a:r>
            <a:endParaRPr sz="1800">
              <a:solidFill>
                <a:srgbClr val="E06666"/>
              </a:solidFill>
              <a:latin typeface="Raleway"/>
              <a:ea typeface="Raleway"/>
              <a:cs typeface="Raleway"/>
              <a:sym typeface="Raleway"/>
            </a:endParaRPr>
          </a:p>
          <a:p>
            <a:pPr indent="-342900" lvl="0" marL="457200" rtl="0" algn="l">
              <a:lnSpc>
                <a:spcPct val="115000"/>
              </a:lnSpc>
              <a:spcBef>
                <a:spcPts val="800"/>
              </a:spcBef>
              <a:spcAft>
                <a:spcPts val="0"/>
              </a:spcAft>
              <a:buClr>
                <a:srgbClr val="E06666"/>
              </a:buClr>
              <a:buSzPts val="1800"/>
              <a:buFont typeface="Raleway"/>
              <a:buChar char="●"/>
            </a:pPr>
            <a:r>
              <a:rPr lang="en-US" sz="1800">
                <a:solidFill>
                  <a:srgbClr val="E06666"/>
                </a:solidFill>
                <a:latin typeface="Raleway"/>
                <a:ea typeface="Raleway"/>
                <a:cs typeface="Raleway"/>
                <a:sym typeface="Raleway"/>
              </a:rPr>
              <a:t>What to look for in your child-centred CNC program</a:t>
            </a:r>
            <a:endParaRPr sz="1800">
              <a:solidFill>
                <a:srgbClr val="E06666"/>
              </a:solidFill>
              <a:latin typeface="Raleway"/>
              <a:ea typeface="Raleway"/>
              <a:cs typeface="Raleway"/>
              <a:sym typeface="Raleway"/>
            </a:endParaRPr>
          </a:p>
          <a:p>
            <a:pPr indent="-342900" lvl="0" marL="457200" rtl="0" algn="l">
              <a:lnSpc>
                <a:spcPct val="115000"/>
              </a:lnSpc>
              <a:spcBef>
                <a:spcPts val="0"/>
              </a:spcBef>
              <a:spcAft>
                <a:spcPts val="0"/>
              </a:spcAft>
              <a:buClr>
                <a:srgbClr val="E06666"/>
              </a:buClr>
              <a:buSzPts val="1800"/>
              <a:buFont typeface="Raleway"/>
              <a:buChar char="●"/>
            </a:pPr>
            <a:r>
              <a:rPr lang="en-US" sz="1800">
                <a:solidFill>
                  <a:srgbClr val="E06666"/>
                </a:solidFill>
                <a:latin typeface="Raleway"/>
                <a:ea typeface="Raleway"/>
                <a:cs typeface="Raleway"/>
                <a:sym typeface="Raleway"/>
              </a:rPr>
              <a:t>The power of conversation</a:t>
            </a:r>
            <a:endParaRPr sz="1800">
              <a:solidFill>
                <a:srgbClr val="E06666"/>
              </a:solidFill>
              <a:latin typeface="Raleway"/>
              <a:ea typeface="Raleway"/>
              <a:cs typeface="Raleway"/>
              <a:sym typeface="Raleway"/>
            </a:endParaRPr>
          </a:p>
          <a:p>
            <a:pPr indent="-342900" lvl="0" marL="457200" rtl="0" algn="l">
              <a:lnSpc>
                <a:spcPct val="115000"/>
              </a:lnSpc>
              <a:spcBef>
                <a:spcPts val="0"/>
              </a:spcBef>
              <a:spcAft>
                <a:spcPts val="0"/>
              </a:spcAft>
              <a:buClr>
                <a:srgbClr val="E06666"/>
              </a:buClr>
              <a:buSzPts val="1800"/>
              <a:buFont typeface="Raleway"/>
              <a:buChar char="●"/>
            </a:pPr>
            <a:r>
              <a:rPr lang="en-US" sz="1800">
                <a:solidFill>
                  <a:srgbClr val="E06666"/>
                </a:solidFill>
                <a:latin typeface="Raleway"/>
                <a:ea typeface="Raleway"/>
                <a:cs typeface="Raleway"/>
                <a:sym typeface="Raleway"/>
              </a:rPr>
              <a:t>What it means to be a child centred administrator</a:t>
            </a:r>
            <a:endParaRPr sz="1800">
              <a:solidFill>
                <a:srgbClr val="E06666"/>
              </a:solidFill>
              <a:latin typeface="Raleway"/>
              <a:ea typeface="Raleway"/>
              <a:cs typeface="Raleway"/>
              <a:sym typeface="Raleway"/>
            </a:endParaRPr>
          </a:p>
          <a:p>
            <a:pPr indent="-342900" lvl="0" marL="457200" rtl="0" algn="l">
              <a:lnSpc>
                <a:spcPct val="115000"/>
              </a:lnSpc>
              <a:spcBef>
                <a:spcPts val="0"/>
              </a:spcBef>
              <a:spcAft>
                <a:spcPts val="0"/>
              </a:spcAft>
              <a:buClr>
                <a:srgbClr val="E06666"/>
              </a:buClr>
              <a:buSzPts val="1800"/>
              <a:buFont typeface="Raleway"/>
              <a:buChar char="●"/>
            </a:pPr>
            <a:r>
              <a:rPr lang="en-US" sz="1800">
                <a:solidFill>
                  <a:srgbClr val="E06666"/>
                </a:solidFill>
                <a:latin typeface="Raleway"/>
                <a:ea typeface="Raleway"/>
                <a:cs typeface="Raleway"/>
                <a:sym typeface="Raleway"/>
              </a:rPr>
              <a:t>And a new checklist/tool for CNC administrators that includes conversation starters for you to use with your CNC staff!</a:t>
            </a:r>
            <a:endParaRPr sz="1800">
              <a:solidFill>
                <a:srgbClr val="E06666"/>
              </a:solidFill>
              <a:latin typeface="Raleway"/>
              <a:ea typeface="Raleway"/>
              <a:cs typeface="Raleway"/>
              <a:sym typeface="Raleway"/>
            </a:endParaRPr>
          </a:p>
          <a:p>
            <a:pPr indent="0" lvl="0" marL="0" rtl="0" algn="l">
              <a:spcBef>
                <a:spcPts val="800"/>
              </a:spcBef>
              <a:spcAft>
                <a:spcPts val="0"/>
              </a:spcAft>
              <a:buNone/>
            </a:pPr>
            <a:r>
              <a:t/>
            </a:r>
            <a:endParaRPr>
              <a:solidFill>
                <a:srgbClr val="E06666"/>
              </a:solidFill>
              <a:latin typeface="Source Sans Pro"/>
              <a:ea typeface="Source Sans Pro"/>
              <a:cs typeface="Source Sans Pro"/>
              <a:sym typeface="Source Sans Pr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0" lvl="0" marL="457200" rtl="0" algn="l">
              <a:lnSpc>
                <a:spcPct val="90000"/>
              </a:lnSpc>
              <a:spcBef>
                <a:spcPts val="0"/>
              </a:spcBef>
              <a:spcAft>
                <a:spcPts val="0"/>
              </a:spcAft>
              <a:buClr>
                <a:schemeClr val="dk1"/>
              </a:buClr>
              <a:buSzPts val="3959"/>
              <a:buFont typeface="Calibri"/>
              <a:buNone/>
            </a:pPr>
            <a:r>
              <a:rPr b="1" lang="en-US" sz="3959">
                <a:solidFill>
                  <a:srgbClr val="FFFFFF"/>
                </a:solidFill>
              </a:rPr>
              <a:t>What to look for in the INTERACTIONS</a:t>
            </a:r>
            <a:r>
              <a:rPr lang="en-US" sz="3959">
                <a:solidFill>
                  <a:srgbClr val="FFFFFF"/>
                </a:solidFill>
              </a:rPr>
              <a:t>	</a:t>
            </a:r>
            <a:endParaRPr sz="3959">
              <a:solidFill>
                <a:srgbClr val="FFFFFF"/>
              </a:solidFill>
            </a:endParaRPr>
          </a:p>
          <a:p>
            <a:pPr indent="0" lvl="0" marL="457200" rtl="0" algn="l">
              <a:lnSpc>
                <a:spcPct val="90000"/>
              </a:lnSpc>
              <a:spcBef>
                <a:spcPts val="0"/>
              </a:spcBef>
              <a:spcAft>
                <a:spcPts val="0"/>
              </a:spcAft>
              <a:buClr>
                <a:schemeClr val="dk1"/>
              </a:buClr>
              <a:buSzPts val="3959"/>
              <a:buFont typeface="Calibri"/>
              <a:buNone/>
            </a:pPr>
            <a:r>
              <a:rPr lang="en-US" sz="2430">
                <a:solidFill>
                  <a:srgbClr val="FFFFFF"/>
                </a:solidFill>
              </a:rPr>
              <a:t>Roles, responsibilities and relationships in the program</a:t>
            </a:r>
            <a:endParaRPr>
              <a:solidFill>
                <a:srgbClr val="FFFFFF"/>
              </a:solidFill>
            </a:endParaRPr>
          </a:p>
        </p:txBody>
      </p:sp>
      <p:sp>
        <p:nvSpPr>
          <p:cNvPr id="124" name="Google Shape;124;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380"/>
              <a:buNone/>
            </a:pPr>
            <a:r>
              <a:rPr b="1" lang="en-US"/>
              <a:t>Children have opportunity to: </a:t>
            </a:r>
            <a:endParaRPr/>
          </a:p>
          <a:p>
            <a:pPr indent="-381000" lvl="0" marL="457200" rtl="0" algn="l">
              <a:lnSpc>
                <a:spcPct val="100000"/>
              </a:lnSpc>
              <a:spcBef>
                <a:spcPts val="600"/>
              </a:spcBef>
              <a:spcAft>
                <a:spcPts val="0"/>
              </a:spcAft>
              <a:buSzPts val="2400"/>
              <a:buChar char="❏"/>
            </a:pPr>
            <a:r>
              <a:rPr lang="en-US"/>
              <a:t>use their bodies and their senses, explore, have fun </a:t>
            </a:r>
            <a:endParaRPr/>
          </a:p>
          <a:p>
            <a:pPr indent="-381000" lvl="0" marL="457200" rtl="0" algn="l">
              <a:lnSpc>
                <a:spcPct val="100000"/>
              </a:lnSpc>
              <a:spcBef>
                <a:spcPts val="600"/>
              </a:spcBef>
              <a:spcAft>
                <a:spcPts val="0"/>
              </a:spcAft>
              <a:buSzPts val="2400"/>
              <a:buChar char="❏"/>
            </a:pPr>
            <a:r>
              <a:rPr lang="en-US"/>
              <a:t>play at various learning centres </a:t>
            </a:r>
            <a:endParaRPr/>
          </a:p>
          <a:p>
            <a:pPr indent="-381000" lvl="0" marL="457200" rtl="0" algn="l">
              <a:lnSpc>
                <a:spcPct val="100000"/>
              </a:lnSpc>
              <a:spcBef>
                <a:spcPts val="600"/>
              </a:spcBef>
              <a:spcAft>
                <a:spcPts val="0"/>
              </a:spcAft>
              <a:buSzPts val="2400"/>
              <a:buChar char="❏"/>
            </a:pPr>
            <a:r>
              <a:rPr lang="en-US"/>
              <a:t>work independently </a:t>
            </a:r>
            <a:endParaRPr/>
          </a:p>
          <a:p>
            <a:pPr indent="-381000" lvl="0" marL="457200" rtl="0" algn="l">
              <a:lnSpc>
                <a:spcPct val="100000"/>
              </a:lnSpc>
              <a:spcBef>
                <a:spcPts val="600"/>
              </a:spcBef>
              <a:spcAft>
                <a:spcPts val="0"/>
              </a:spcAft>
              <a:buSzPts val="2400"/>
              <a:buChar char="❏"/>
            </a:pPr>
            <a:r>
              <a:rPr lang="en-US"/>
              <a:t>work alongside others in developmentally appropriate ways </a:t>
            </a:r>
            <a:endParaRPr/>
          </a:p>
          <a:p>
            <a:pPr indent="-381000" lvl="0" marL="457200" rtl="0" algn="l">
              <a:lnSpc>
                <a:spcPct val="100000"/>
              </a:lnSpc>
              <a:spcBef>
                <a:spcPts val="600"/>
              </a:spcBef>
              <a:spcAft>
                <a:spcPts val="0"/>
              </a:spcAft>
              <a:buSzPts val="2400"/>
              <a:buChar char="❏"/>
            </a:pPr>
            <a:r>
              <a:rPr lang="en-US"/>
              <a:t>problem solve independently </a:t>
            </a:r>
            <a:endParaRPr/>
          </a:p>
          <a:p>
            <a:pPr indent="-381000" lvl="0" marL="457200" rtl="0" algn="l">
              <a:lnSpc>
                <a:spcPct val="100000"/>
              </a:lnSpc>
              <a:spcBef>
                <a:spcPts val="600"/>
              </a:spcBef>
              <a:spcAft>
                <a:spcPts val="0"/>
              </a:spcAft>
              <a:buSzPts val="2400"/>
              <a:buChar char="❏"/>
            </a:pPr>
            <a:r>
              <a:rPr lang="en-US"/>
              <a:t>create, imagine, be messy, go outside, build, pretend, and represent their thinking in multiple forms </a:t>
            </a:r>
            <a:endParaRPr/>
          </a:p>
          <a:p>
            <a:pPr indent="-381000" lvl="0" marL="457200" rtl="0" algn="l">
              <a:lnSpc>
                <a:spcPct val="100000"/>
              </a:lnSpc>
              <a:spcBef>
                <a:spcPts val="600"/>
              </a:spcBef>
              <a:spcAft>
                <a:spcPts val="0"/>
              </a:spcAft>
              <a:buSzPts val="2400"/>
              <a:buChar char="❏"/>
            </a:pPr>
            <a:r>
              <a:rPr lang="en-US"/>
              <a:t>see themselves represented in play materials, books and images in the room </a:t>
            </a:r>
            <a:endParaRPr/>
          </a:p>
          <a:p>
            <a:pPr indent="-381000" lvl="0" marL="457200" rtl="0" algn="l">
              <a:lnSpc>
                <a:spcPct val="100000"/>
              </a:lnSpc>
              <a:spcBef>
                <a:spcPts val="600"/>
              </a:spcBef>
              <a:spcAft>
                <a:spcPts val="0"/>
              </a:spcAft>
              <a:buSzPts val="2400"/>
              <a:buChar char="❏"/>
            </a:pPr>
            <a:r>
              <a:rPr lang="en-US"/>
              <a:t>express their emotions and share their thinking </a:t>
            </a:r>
            <a:endParaRPr/>
          </a:p>
          <a:p>
            <a:pPr indent="-77470" lvl="0" marL="228600" rtl="0" algn="l">
              <a:lnSpc>
                <a:spcPct val="70000"/>
              </a:lnSpc>
              <a:spcBef>
                <a:spcPts val="1000"/>
              </a:spcBef>
              <a:spcAft>
                <a:spcPts val="2100"/>
              </a:spcAft>
              <a:buClr>
                <a:schemeClr val="dk1"/>
              </a:buClr>
              <a:buSzPts val="2380"/>
              <a:buNone/>
            </a:pPr>
            <a:r>
              <a:t/>
            </a:r>
            <a:endParaRPr sz="238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3959"/>
              <a:buFont typeface="Calibri"/>
              <a:buNone/>
            </a:pPr>
            <a:r>
              <a:rPr b="1" lang="en-US" sz="3959">
                <a:solidFill>
                  <a:srgbClr val="FFFFFF"/>
                </a:solidFill>
              </a:rPr>
              <a:t>What to look for in the INTERACTIONS</a:t>
            </a:r>
            <a:br>
              <a:rPr lang="en-US" sz="3959">
                <a:solidFill>
                  <a:srgbClr val="FFFFFF"/>
                </a:solidFill>
              </a:rPr>
            </a:br>
            <a:r>
              <a:rPr lang="en-US" sz="3959">
                <a:solidFill>
                  <a:srgbClr val="FFFFFF"/>
                </a:solidFill>
              </a:rPr>
              <a:t>	</a:t>
            </a:r>
            <a:r>
              <a:rPr lang="en-US" sz="2430">
                <a:solidFill>
                  <a:srgbClr val="FFFFFF"/>
                </a:solidFill>
              </a:rPr>
              <a:t>Roles, responsibilities and relationships in the program</a:t>
            </a:r>
            <a:endParaRPr>
              <a:solidFill>
                <a:srgbClr val="FFFFFF"/>
              </a:solidFill>
            </a:endParaRPr>
          </a:p>
        </p:txBody>
      </p:sp>
      <p:sp>
        <p:nvSpPr>
          <p:cNvPr id="131" name="Google Shape;131;p23"/>
          <p:cNvSpPr txBox="1"/>
          <p:nvPr>
            <p:ph idx="1" type="body"/>
          </p:nvPr>
        </p:nvSpPr>
        <p:spPr>
          <a:xfrm>
            <a:off x="838200" y="2009149"/>
            <a:ext cx="10515600" cy="4167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b="1" lang="en-US"/>
              <a:t>Families: </a:t>
            </a:r>
            <a:endParaRPr/>
          </a:p>
          <a:p>
            <a:pPr indent="-342900" lvl="0" marL="457200" rtl="0" algn="l">
              <a:lnSpc>
                <a:spcPct val="100000"/>
              </a:lnSpc>
              <a:spcBef>
                <a:spcPts val="800"/>
              </a:spcBef>
              <a:spcAft>
                <a:spcPts val="0"/>
              </a:spcAft>
              <a:buSzPts val="1800"/>
              <a:buChar char="❏"/>
            </a:pPr>
            <a:r>
              <a:rPr lang="en-US"/>
              <a:t>are welcome in the CNC program – they are greeted, and there are places for them to sit </a:t>
            </a:r>
            <a:endParaRPr/>
          </a:p>
          <a:p>
            <a:pPr indent="-342900" lvl="0" marL="457200" rtl="0" algn="l">
              <a:lnSpc>
                <a:spcPct val="100000"/>
              </a:lnSpc>
              <a:spcBef>
                <a:spcPts val="800"/>
              </a:spcBef>
              <a:spcAft>
                <a:spcPts val="0"/>
              </a:spcAft>
              <a:buSzPts val="1800"/>
              <a:buChar char="❏"/>
            </a:pPr>
            <a:r>
              <a:rPr lang="en-US"/>
              <a:t>have conversations with CNC staff who know and use their names </a:t>
            </a:r>
            <a:endParaRPr/>
          </a:p>
          <a:p>
            <a:pPr indent="-342900" lvl="0" marL="457200" rtl="0" algn="l">
              <a:lnSpc>
                <a:spcPct val="100000"/>
              </a:lnSpc>
              <a:spcBef>
                <a:spcPts val="800"/>
              </a:spcBef>
              <a:spcAft>
                <a:spcPts val="0"/>
              </a:spcAft>
              <a:buSzPts val="1800"/>
              <a:buChar char="❏"/>
            </a:pPr>
            <a:r>
              <a:rPr lang="en-US"/>
              <a:t>are greeted in their home language and/or with a familiar greeting </a:t>
            </a:r>
            <a:endParaRPr/>
          </a:p>
          <a:p>
            <a:pPr indent="-342900" lvl="0" marL="457200" rtl="0" algn="l">
              <a:lnSpc>
                <a:spcPct val="100000"/>
              </a:lnSpc>
              <a:spcBef>
                <a:spcPts val="800"/>
              </a:spcBef>
              <a:spcAft>
                <a:spcPts val="0"/>
              </a:spcAft>
              <a:buSzPts val="1800"/>
              <a:buChar char="❏"/>
            </a:pPr>
            <a:r>
              <a:rPr lang="en-US"/>
              <a:t>see the things their children make, create and play with </a:t>
            </a:r>
            <a:endParaRPr/>
          </a:p>
          <a:p>
            <a:pPr indent="-50800" lvl="0" marL="228600" rtl="0" algn="l">
              <a:lnSpc>
                <a:spcPct val="90000"/>
              </a:lnSpc>
              <a:spcBef>
                <a:spcPts val="1000"/>
              </a:spcBef>
              <a:spcAft>
                <a:spcPts val="210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b="1" lang="en-US" sz="3959">
                <a:solidFill>
                  <a:srgbClr val="FFFFFF"/>
                </a:solidFill>
              </a:rPr>
              <a:t>What to look for in the INTERACTIONS</a:t>
            </a:r>
            <a:br>
              <a:rPr lang="en-US" sz="3959">
                <a:solidFill>
                  <a:srgbClr val="FFFFFF"/>
                </a:solidFill>
              </a:rPr>
            </a:br>
            <a:r>
              <a:rPr lang="en-US" sz="2430">
                <a:solidFill>
                  <a:srgbClr val="FFFFFF"/>
                </a:solidFill>
              </a:rPr>
              <a:t>Roles, responsibilities and relationships in the program </a:t>
            </a:r>
            <a:endParaRPr>
              <a:solidFill>
                <a:srgbClr val="FFFFFF"/>
              </a:solidFill>
            </a:endParaRPr>
          </a:p>
        </p:txBody>
      </p:sp>
      <p:sp>
        <p:nvSpPr>
          <p:cNvPr id="138" name="Google Shape;138;p24"/>
          <p:cNvSpPr txBox="1"/>
          <p:nvPr>
            <p:ph idx="1" type="body"/>
          </p:nvPr>
        </p:nvSpPr>
        <p:spPr>
          <a:xfrm>
            <a:off x="530425" y="1825625"/>
            <a:ext cx="10823400" cy="4351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750"/>
              <a:buNone/>
            </a:pPr>
            <a:r>
              <a:rPr b="1" lang="en-US" sz="2000"/>
              <a:t>CNC Staff: </a:t>
            </a:r>
            <a:endParaRPr sz="2000"/>
          </a:p>
          <a:p>
            <a:pPr indent="-355600" lvl="0" marL="457200" rtl="0" algn="l">
              <a:lnSpc>
                <a:spcPct val="100000"/>
              </a:lnSpc>
              <a:spcBef>
                <a:spcPts val="600"/>
              </a:spcBef>
              <a:spcAft>
                <a:spcPts val="0"/>
              </a:spcAft>
              <a:buSzPts val="2000"/>
              <a:buChar char="❏"/>
            </a:pPr>
            <a:r>
              <a:rPr lang="en-US" sz="2000"/>
              <a:t>know children’s names and call them by their names during interactions </a:t>
            </a:r>
            <a:endParaRPr sz="2000"/>
          </a:p>
          <a:p>
            <a:pPr indent="-355600" lvl="0" marL="457200" rtl="0" algn="l">
              <a:lnSpc>
                <a:spcPct val="100000"/>
              </a:lnSpc>
              <a:spcBef>
                <a:spcPts val="600"/>
              </a:spcBef>
              <a:spcAft>
                <a:spcPts val="0"/>
              </a:spcAft>
              <a:buSzPts val="2000"/>
              <a:buChar char="❏"/>
            </a:pPr>
            <a:r>
              <a:rPr lang="en-US" sz="2000"/>
              <a:t>interact with children through conversation, shared exploration, genuine praise, songs &amp; stories </a:t>
            </a:r>
            <a:endParaRPr sz="2000"/>
          </a:p>
          <a:p>
            <a:pPr indent="-355600" lvl="0" marL="457200" rtl="0" algn="l">
              <a:lnSpc>
                <a:spcPct val="100000"/>
              </a:lnSpc>
              <a:spcBef>
                <a:spcPts val="600"/>
              </a:spcBef>
              <a:spcAft>
                <a:spcPts val="0"/>
              </a:spcAft>
              <a:buSzPts val="2000"/>
              <a:buChar char="❏"/>
            </a:pPr>
            <a:r>
              <a:rPr lang="en-US" sz="2000"/>
              <a:t>get down to the children’s level </a:t>
            </a:r>
            <a:endParaRPr sz="2000"/>
          </a:p>
          <a:p>
            <a:pPr indent="-355600" lvl="0" marL="457200" rtl="0" algn="l">
              <a:lnSpc>
                <a:spcPct val="100000"/>
              </a:lnSpc>
              <a:spcBef>
                <a:spcPts val="600"/>
              </a:spcBef>
              <a:spcAft>
                <a:spcPts val="0"/>
              </a:spcAft>
              <a:buSzPts val="2000"/>
              <a:buChar char="❏"/>
            </a:pPr>
            <a:r>
              <a:rPr lang="en-US" sz="2000"/>
              <a:t>respond to children’s questions and needs - even when they don’t have a shared language </a:t>
            </a:r>
            <a:endParaRPr sz="2000"/>
          </a:p>
          <a:p>
            <a:pPr indent="-355600" lvl="0" marL="457200" rtl="0" algn="l">
              <a:lnSpc>
                <a:spcPct val="100000"/>
              </a:lnSpc>
              <a:spcBef>
                <a:spcPts val="600"/>
              </a:spcBef>
              <a:spcAft>
                <a:spcPts val="0"/>
              </a:spcAft>
              <a:buSzPts val="2000"/>
              <a:buChar char="❏"/>
            </a:pPr>
            <a:r>
              <a:rPr lang="en-US" sz="2000"/>
              <a:t>are responsive in the moment and follow children’s lead to create spontaneous curriculum </a:t>
            </a:r>
            <a:endParaRPr sz="2000"/>
          </a:p>
          <a:p>
            <a:pPr indent="-355600" lvl="0" marL="457200" rtl="0" algn="l">
              <a:lnSpc>
                <a:spcPct val="100000"/>
              </a:lnSpc>
              <a:spcBef>
                <a:spcPts val="600"/>
              </a:spcBef>
              <a:spcAft>
                <a:spcPts val="0"/>
              </a:spcAft>
              <a:buSzPts val="2000"/>
              <a:buChar char="❏"/>
            </a:pPr>
            <a:r>
              <a:rPr lang="en-US" sz="2000"/>
              <a:t>assess, anticipate and extend children’s learning </a:t>
            </a:r>
            <a:endParaRPr sz="2000"/>
          </a:p>
          <a:p>
            <a:pPr indent="-355600" lvl="0" marL="457200" rtl="0" algn="l">
              <a:lnSpc>
                <a:spcPct val="100000"/>
              </a:lnSpc>
              <a:spcBef>
                <a:spcPts val="600"/>
              </a:spcBef>
              <a:spcAft>
                <a:spcPts val="0"/>
              </a:spcAft>
              <a:buSzPts val="2000"/>
              <a:buChar char="❏"/>
            </a:pPr>
            <a:r>
              <a:rPr lang="en-US" sz="2000"/>
              <a:t>engage in play and ask open ended questions </a:t>
            </a:r>
            <a:endParaRPr sz="2000"/>
          </a:p>
          <a:p>
            <a:pPr indent="-355600" lvl="0" marL="457200" rtl="0" algn="l">
              <a:lnSpc>
                <a:spcPct val="100000"/>
              </a:lnSpc>
              <a:spcBef>
                <a:spcPts val="600"/>
              </a:spcBef>
              <a:spcAft>
                <a:spcPts val="0"/>
              </a:spcAft>
              <a:buSzPts val="2000"/>
              <a:buChar char="❏"/>
            </a:pPr>
            <a:r>
              <a:rPr lang="en-US" sz="2000"/>
              <a:t>provide a balance between child led, child initiated and caregiver supported learning </a:t>
            </a:r>
            <a:endParaRPr sz="2000"/>
          </a:p>
          <a:p>
            <a:pPr indent="-355600" lvl="0" marL="457200" rtl="0" algn="l">
              <a:lnSpc>
                <a:spcPct val="100000"/>
              </a:lnSpc>
              <a:spcBef>
                <a:spcPts val="600"/>
              </a:spcBef>
              <a:spcAft>
                <a:spcPts val="0"/>
              </a:spcAft>
              <a:buSzPts val="2000"/>
              <a:buChar char="❏"/>
            </a:pPr>
            <a:r>
              <a:rPr lang="en-US" sz="2000"/>
              <a:t>create opportunity for children to be spontaneous and to direct their own play experiences and then sometimes joining them, but on their terms (not taking over and directing) </a:t>
            </a:r>
            <a:endParaRPr sz="2000"/>
          </a:p>
          <a:p>
            <a:pPr indent="-355600" lvl="0" marL="457200" rtl="0" algn="l">
              <a:lnSpc>
                <a:spcPct val="100000"/>
              </a:lnSpc>
              <a:spcBef>
                <a:spcPts val="600"/>
              </a:spcBef>
              <a:spcAft>
                <a:spcPts val="0"/>
              </a:spcAft>
              <a:buSzPts val="2000"/>
              <a:buChar char="❏"/>
            </a:pPr>
            <a:r>
              <a:rPr lang="en-US" sz="2000"/>
              <a:t>help children to establish and maintain limits during play </a:t>
            </a:r>
            <a:endParaRPr sz="2000"/>
          </a:p>
          <a:p>
            <a:pPr indent="-117475" lvl="0" marL="228600" rtl="0" algn="l">
              <a:lnSpc>
                <a:spcPct val="70000"/>
              </a:lnSpc>
              <a:spcBef>
                <a:spcPts val="1000"/>
              </a:spcBef>
              <a:spcAft>
                <a:spcPts val="2100"/>
              </a:spcAft>
              <a:buClr>
                <a:schemeClr val="dk1"/>
              </a:buClr>
              <a:buSzPts val="1750"/>
              <a:buNone/>
            </a:pPr>
            <a:r>
              <a:t/>
            </a:r>
            <a:endParaRPr sz="175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The power of conversation</a:t>
            </a:r>
            <a:br>
              <a:rPr lang="en-US">
                <a:solidFill>
                  <a:srgbClr val="FFFFFF"/>
                </a:solidFill>
              </a:rPr>
            </a:br>
            <a:r>
              <a:rPr lang="en-US">
                <a:solidFill>
                  <a:srgbClr val="FFFFFF"/>
                </a:solidFill>
              </a:rPr>
              <a:t>	</a:t>
            </a:r>
            <a:r>
              <a:rPr lang="en-US" sz="2667">
                <a:solidFill>
                  <a:srgbClr val="FFFFFF"/>
                </a:solidFill>
              </a:rPr>
              <a:t>Topics to discuss with your SDR and CNC staff</a:t>
            </a:r>
            <a:endParaRPr sz="2667">
              <a:solidFill>
                <a:srgbClr val="FFFFFF"/>
              </a:solidFill>
            </a:endParaRPr>
          </a:p>
        </p:txBody>
      </p:sp>
      <p:sp>
        <p:nvSpPr>
          <p:cNvPr id="144" name="Google Shape;144;p25"/>
          <p:cNvSpPr txBox="1"/>
          <p:nvPr>
            <p:ph idx="1" type="body"/>
          </p:nvPr>
        </p:nvSpPr>
        <p:spPr>
          <a:xfrm>
            <a:off x="838200" y="2117024"/>
            <a:ext cx="10515600" cy="40599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Value of conversation for self-reflection, growth,</a:t>
            </a:r>
            <a:r>
              <a:rPr b="1" lang="en-US"/>
              <a:t> </a:t>
            </a:r>
            <a:r>
              <a:rPr lang="en-US"/>
              <a:t>and support of your child-centred program</a:t>
            </a:r>
            <a:endParaRPr/>
          </a:p>
          <a:p>
            <a:pPr indent="0" lvl="0" marL="228600" rtl="0" algn="l">
              <a:lnSpc>
                <a:spcPct val="90000"/>
              </a:lnSpc>
              <a:spcBef>
                <a:spcPts val="1000"/>
              </a:spcBef>
              <a:spcAft>
                <a:spcPts val="0"/>
              </a:spcAft>
              <a:buSzPts val="1800"/>
              <a:buNone/>
            </a:pPr>
            <a:r>
              <a:t/>
            </a:r>
            <a:endParaRPr/>
          </a:p>
          <a:p>
            <a:pPr indent="-228600" lvl="0" marL="228600" rtl="0" algn="l">
              <a:lnSpc>
                <a:spcPct val="90000"/>
              </a:lnSpc>
              <a:spcBef>
                <a:spcPts val="1000"/>
              </a:spcBef>
              <a:spcAft>
                <a:spcPts val="0"/>
              </a:spcAft>
              <a:buClr>
                <a:schemeClr val="dk1"/>
              </a:buClr>
              <a:buSzPts val="2800"/>
              <a:buChar char="❖"/>
            </a:pPr>
            <a:r>
              <a:rPr lang="en-US"/>
              <a:t>The next few slides transform the checklist points around curriculum into questions that will promote discussion</a:t>
            </a:r>
            <a:endParaRPr/>
          </a:p>
          <a:p>
            <a:pPr indent="-50800" lvl="0" marL="228600" rtl="0" algn="l">
              <a:lnSpc>
                <a:spcPct val="90000"/>
              </a:lnSpc>
              <a:spcBef>
                <a:spcPts val="1000"/>
              </a:spcBef>
              <a:spcAft>
                <a:spcPts val="2100"/>
              </a:spcAft>
              <a:buClr>
                <a:schemeClr val="dk1"/>
              </a:buClr>
              <a:buSzPts val="2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Conversations about CURRICULUM</a:t>
            </a:r>
            <a:br>
              <a:rPr lang="en-US">
                <a:solidFill>
                  <a:srgbClr val="FFFFFF"/>
                </a:solidFill>
              </a:rPr>
            </a:br>
            <a:r>
              <a:rPr lang="en-US">
                <a:solidFill>
                  <a:srgbClr val="FFFFFF"/>
                </a:solidFill>
              </a:rPr>
              <a:t>	</a:t>
            </a:r>
            <a:r>
              <a:rPr lang="en-US" sz="2700">
                <a:solidFill>
                  <a:srgbClr val="FFFFFF"/>
                </a:solidFill>
              </a:rPr>
              <a:t>Planned and spontaneous play based learning experiences</a:t>
            </a:r>
            <a:endParaRPr>
              <a:solidFill>
                <a:srgbClr val="FFFFFF"/>
              </a:solidFill>
            </a:endParaRPr>
          </a:p>
        </p:txBody>
      </p:sp>
      <p:sp>
        <p:nvSpPr>
          <p:cNvPr id="150" name="Google Shape;150;p26"/>
          <p:cNvSpPr txBox="1"/>
          <p:nvPr>
            <p:ph idx="1" type="body"/>
          </p:nvPr>
        </p:nvSpPr>
        <p:spPr>
          <a:xfrm>
            <a:off x="838200" y="1997850"/>
            <a:ext cx="10515600" cy="41790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SzPts val="2400"/>
              <a:buChar char="❏"/>
            </a:pPr>
            <a:r>
              <a:rPr lang="en-US"/>
              <a:t>Are the activities planned based on observations of children, their interests and emerging skills, strengths and needs, understanding and capacity? </a:t>
            </a:r>
            <a:endParaRPr/>
          </a:p>
          <a:p>
            <a:pPr indent="-381000" lvl="0" marL="457200" rtl="0" algn="l">
              <a:lnSpc>
                <a:spcPct val="100000"/>
              </a:lnSpc>
              <a:spcBef>
                <a:spcPts val="800"/>
              </a:spcBef>
              <a:spcAft>
                <a:spcPts val="0"/>
              </a:spcAft>
              <a:buSzPts val="2400"/>
              <a:buChar char="❏"/>
            </a:pPr>
            <a:r>
              <a:rPr lang="en-US"/>
              <a:t>How do you ensure the focus is children learning through play?</a:t>
            </a:r>
            <a:endParaRPr/>
          </a:p>
          <a:p>
            <a:pPr indent="-381000" lvl="0" marL="457200" rtl="0" algn="l">
              <a:lnSpc>
                <a:spcPct val="100000"/>
              </a:lnSpc>
              <a:spcBef>
                <a:spcPts val="800"/>
              </a:spcBef>
              <a:spcAft>
                <a:spcPts val="0"/>
              </a:spcAft>
              <a:buSzPts val="2400"/>
              <a:buChar char="❏"/>
            </a:pPr>
            <a:r>
              <a:rPr lang="en-US"/>
              <a:t>Are things planned for the group and for individual children?</a:t>
            </a:r>
            <a:endParaRPr/>
          </a:p>
          <a:p>
            <a:pPr indent="-381000" lvl="0" marL="457200" rtl="0" algn="l">
              <a:lnSpc>
                <a:spcPct val="100000"/>
              </a:lnSpc>
              <a:spcBef>
                <a:spcPts val="800"/>
              </a:spcBef>
              <a:spcAft>
                <a:spcPts val="0"/>
              </a:spcAft>
              <a:buSzPts val="2400"/>
              <a:buChar char="❏"/>
            </a:pPr>
            <a:r>
              <a:rPr lang="en-US"/>
              <a:t>Do you take into account the children’s need to pursue their own interests and play experiences? How so?</a:t>
            </a:r>
            <a:endParaRPr/>
          </a:p>
          <a:p>
            <a:pPr indent="-381000" lvl="0" marL="457200" rtl="0" algn="l">
              <a:lnSpc>
                <a:spcPct val="100000"/>
              </a:lnSpc>
              <a:spcBef>
                <a:spcPts val="800"/>
              </a:spcBef>
              <a:spcAft>
                <a:spcPts val="0"/>
              </a:spcAft>
              <a:buSzPts val="2400"/>
              <a:buChar char="❏"/>
            </a:pPr>
            <a:r>
              <a:rPr lang="en-US"/>
              <a:t>In what way are the linguistic, cultural and social contexts of children and their families valued?</a:t>
            </a:r>
            <a:endParaRPr/>
          </a:p>
          <a:p>
            <a:pPr indent="-381000" lvl="0" marL="457200" rtl="0" algn="l">
              <a:lnSpc>
                <a:spcPct val="100000"/>
              </a:lnSpc>
              <a:spcBef>
                <a:spcPts val="800"/>
              </a:spcBef>
              <a:spcAft>
                <a:spcPts val="0"/>
              </a:spcAft>
              <a:buSzPts val="2400"/>
              <a:buChar char="❏"/>
            </a:pPr>
            <a:r>
              <a:rPr lang="en-US"/>
              <a:t>How do CNC Staff assess, anticipate and extend children’s learning?</a:t>
            </a:r>
            <a:endParaRPr/>
          </a:p>
          <a:p>
            <a:pPr indent="-64135" lvl="0" marL="228600" rtl="0" algn="l">
              <a:lnSpc>
                <a:spcPct val="80000"/>
              </a:lnSpc>
              <a:spcBef>
                <a:spcPts val="1000"/>
              </a:spcBef>
              <a:spcAft>
                <a:spcPts val="2100"/>
              </a:spcAft>
              <a:buClr>
                <a:schemeClr val="dk1"/>
              </a:buClr>
              <a:buSzPts val="2590"/>
              <a:buNone/>
            </a:pPr>
            <a:r>
              <a:t/>
            </a:r>
            <a:endParaRPr sz="259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7"/>
          <p:cNvSpPr txBox="1"/>
          <p:nvPr>
            <p:ph idx="1" type="body"/>
          </p:nvPr>
        </p:nvSpPr>
        <p:spPr>
          <a:xfrm>
            <a:off x="631925" y="1825625"/>
            <a:ext cx="10722000" cy="4351500"/>
          </a:xfrm>
          <a:prstGeom prst="rect">
            <a:avLst/>
          </a:prstGeom>
          <a:noFill/>
          <a:ln>
            <a:noFill/>
          </a:ln>
        </p:spPr>
        <p:txBody>
          <a:bodyPr anchorCtr="0" anchor="t" bIns="45700" lIns="91425" spcFirstLastPara="1" rIns="91425" wrap="square" tIns="45700">
            <a:noAutofit/>
          </a:bodyPr>
          <a:lstStyle/>
          <a:p>
            <a:pPr indent="-368300" lvl="0" marL="457200" rtl="0" algn="l">
              <a:lnSpc>
                <a:spcPct val="100000"/>
              </a:lnSpc>
              <a:spcBef>
                <a:spcPts val="0"/>
              </a:spcBef>
              <a:spcAft>
                <a:spcPts val="0"/>
              </a:spcAft>
              <a:buSzPts val="2200"/>
              <a:buChar char="❏"/>
            </a:pPr>
            <a:r>
              <a:rPr lang="en-US" sz="2200"/>
              <a:t>Do you provide opportunity for learning and development in all developmental domains (social/emotional, cognitive, speech/language, fine motor, gross motor) ?</a:t>
            </a:r>
            <a:endParaRPr sz="2200"/>
          </a:p>
          <a:p>
            <a:pPr indent="-368300" lvl="0" marL="457200" rtl="0" algn="l">
              <a:lnSpc>
                <a:spcPct val="100000"/>
              </a:lnSpc>
              <a:spcBef>
                <a:spcPts val="800"/>
              </a:spcBef>
              <a:spcAft>
                <a:spcPts val="0"/>
              </a:spcAft>
              <a:buSzPts val="2200"/>
              <a:buChar char="❏"/>
            </a:pPr>
            <a:r>
              <a:rPr lang="en-US" sz="2200"/>
              <a:t>In what ways do children see themselves and their family represented in the space and play materials?</a:t>
            </a:r>
            <a:endParaRPr sz="2200"/>
          </a:p>
          <a:p>
            <a:pPr indent="-368300" lvl="0" marL="457200" rtl="0" algn="l">
              <a:lnSpc>
                <a:spcPct val="100000"/>
              </a:lnSpc>
              <a:spcBef>
                <a:spcPts val="800"/>
              </a:spcBef>
              <a:spcAft>
                <a:spcPts val="0"/>
              </a:spcAft>
              <a:buSzPts val="2200"/>
              <a:buChar char="❏"/>
            </a:pPr>
            <a:r>
              <a:rPr lang="en-US" sz="2200"/>
              <a:t>Do materials include loose parts &amp; open-ended materials ? What are some of these?</a:t>
            </a:r>
            <a:endParaRPr sz="2200"/>
          </a:p>
          <a:p>
            <a:pPr indent="-368300" lvl="0" marL="457200" rtl="0" algn="l">
              <a:lnSpc>
                <a:spcPct val="100000"/>
              </a:lnSpc>
              <a:spcBef>
                <a:spcPts val="800"/>
              </a:spcBef>
              <a:spcAft>
                <a:spcPts val="0"/>
              </a:spcAft>
              <a:buSzPts val="2200"/>
              <a:buChar char="❏"/>
            </a:pPr>
            <a:r>
              <a:rPr lang="en-US" sz="2200"/>
              <a:t>Where and how does your program includes literacy and numeracy? </a:t>
            </a:r>
            <a:endParaRPr sz="2200"/>
          </a:p>
          <a:p>
            <a:pPr indent="-368300" lvl="0" marL="457200" rtl="0" algn="l">
              <a:lnSpc>
                <a:spcPct val="100000"/>
              </a:lnSpc>
              <a:spcBef>
                <a:spcPts val="800"/>
              </a:spcBef>
              <a:spcAft>
                <a:spcPts val="0"/>
              </a:spcAft>
              <a:buSzPts val="2200"/>
              <a:buChar char="❏"/>
            </a:pPr>
            <a:r>
              <a:rPr lang="en-US" sz="2200"/>
              <a:t>How are you providing ongoing opportunities for children to represent and share what they are learning ?</a:t>
            </a:r>
            <a:endParaRPr sz="2200"/>
          </a:p>
          <a:p>
            <a:pPr indent="-368300" lvl="0" marL="457200" rtl="0" algn="l">
              <a:lnSpc>
                <a:spcPct val="100000"/>
              </a:lnSpc>
              <a:spcBef>
                <a:spcPts val="800"/>
              </a:spcBef>
              <a:spcAft>
                <a:spcPts val="0"/>
              </a:spcAft>
              <a:buSzPts val="2200"/>
              <a:buChar char="❏"/>
            </a:pPr>
            <a:r>
              <a:rPr lang="en-US" sz="2200"/>
              <a:t>Are the play experiences open-ended ?</a:t>
            </a:r>
            <a:endParaRPr sz="2200"/>
          </a:p>
          <a:p>
            <a:pPr indent="-368300" lvl="0" marL="457200" rtl="0" algn="l">
              <a:lnSpc>
                <a:spcPct val="100000"/>
              </a:lnSpc>
              <a:spcBef>
                <a:spcPts val="800"/>
              </a:spcBef>
              <a:spcAft>
                <a:spcPts val="800"/>
              </a:spcAft>
              <a:buSzPts val="2200"/>
              <a:buChar char="❏"/>
            </a:pPr>
            <a:r>
              <a:rPr lang="en-US" sz="2200"/>
              <a:t>How are you documenting children’s learning and sharing it with children and their families in ways that they can understand?</a:t>
            </a:r>
            <a:endParaRPr sz="2200"/>
          </a:p>
        </p:txBody>
      </p:sp>
      <p:sp>
        <p:nvSpPr>
          <p:cNvPr id="156" name="Google Shape;156;p27"/>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Conversations about CURRICULUM</a:t>
            </a:r>
            <a:br>
              <a:rPr lang="en-US">
                <a:solidFill>
                  <a:srgbClr val="FFFFFF"/>
                </a:solidFill>
              </a:rPr>
            </a:br>
            <a:r>
              <a:rPr lang="en-US">
                <a:solidFill>
                  <a:srgbClr val="FFFFFF"/>
                </a:solidFill>
              </a:rPr>
              <a:t>	</a:t>
            </a:r>
            <a:r>
              <a:rPr lang="en-US" sz="2700">
                <a:solidFill>
                  <a:srgbClr val="FFFFFF"/>
                </a:solidFill>
              </a:rPr>
              <a:t>Planned and spontaneous play based learning experiences</a:t>
            </a:r>
            <a:endParaRPr>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2170"/>
              <a:buNone/>
            </a:pPr>
            <a:r>
              <a:rPr b="1" lang="en-US" sz="2170"/>
              <a:t>Children:</a:t>
            </a:r>
            <a:endParaRPr/>
          </a:p>
          <a:p>
            <a:pPr indent="-366395" lvl="0" marL="457200" rtl="0" algn="l">
              <a:lnSpc>
                <a:spcPct val="70000"/>
              </a:lnSpc>
              <a:spcBef>
                <a:spcPts val="1000"/>
              </a:spcBef>
              <a:spcAft>
                <a:spcPts val="0"/>
              </a:spcAft>
              <a:buSzPts val="2170"/>
              <a:buChar char="❏"/>
            </a:pPr>
            <a:r>
              <a:rPr lang="en-US" sz="2170"/>
              <a:t>In what way to do children have the opportunity to make choices and decisions? </a:t>
            </a:r>
            <a:endParaRPr/>
          </a:p>
          <a:p>
            <a:pPr indent="-366395" lvl="0" marL="457200" rtl="0" algn="l">
              <a:lnSpc>
                <a:spcPct val="70000"/>
              </a:lnSpc>
              <a:spcBef>
                <a:spcPts val="0"/>
              </a:spcBef>
              <a:spcAft>
                <a:spcPts val="0"/>
              </a:spcAft>
              <a:buSzPts val="2170"/>
              <a:buChar char="❏"/>
            </a:pPr>
            <a:r>
              <a:rPr lang="en-US" sz="2170"/>
              <a:t>How are children able to initiate and direct their own play?</a:t>
            </a:r>
            <a:endParaRPr/>
          </a:p>
          <a:p>
            <a:pPr indent="-366395" lvl="0" marL="457200" rtl="0" algn="l">
              <a:lnSpc>
                <a:spcPct val="70000"/>
              </a:lnSpc>
              <a:spcBef>
                <a:spcPts val="0"/>
              </a:spcBef>
              <a:spcAft>
                <a:spcPts val="0"/>
              </a:spcAft>
              <a:buSzPts val="2170"/>
              <a:buChar char="❏"/>
            </a:pPr>
            <a:r>
              <a:rPr lang="en-US" sz="2170"/>
              <a:t>Are children given opportunity to play at a level that is developmentally appropriate but also try out achievable challenges ?</a:t>
            </a:r>
            <a:endParaRPr/>
          </a:p>
          <a:p>
            <a:pPr indent="0" lvl="0" marL="0" rtl="0" algn="l">
              <a:lnSpc>
                <a:spcPct val="70000"/>
              </a:lnSpc>
              <a:spcBef>
                <a:spcPts val="1000"/>
              </a:spcBef>
              <a:spcAft>
                <a:spcPts val="0"/>
              </a:spcAft>
              <a:buClr>
                <a:schemeClr val="dk1"/>
              </a:buClr>
              <a:buSzPts val="2170"/>
              <a:buNone/>
            </a:pPr>
            <a:r>
              <a:rPr lang="en-US" sz="2170"/>
              <a:t> </a:t>
            </a:r>
            <a:endParaRPr/>
          </a:p>
          <a:p>
            <a:pPr indent="0" lvl="0" marL="0" rtl="0" algn="l">
              <a:lnSpc>
                <a:spcPct val="70000"/>
              </a:lnSpc>
              <a:spcBef>
                <a:spcPts val="1000"/>
              </a:spcBef>
              <a:spcAft>
                <a:spcPts val="0"/>
              </a:spcAft>
              <a:buClr>
                <a:schemeClr val="dk1"/>
              </a:buClr>
              <a:buSzPts val="2170"/>
              <a:buNone/>
            </a:pPr>
            <a:r>
              <a:rPr b="1" lang="en-US" sz="2170"/>
              <a:t>Families: </a:t>
            </a:r>
            <a:endParaRPr sz="2170"/>
          </a:p>
          <a:p>
            <a:pPr indent="-366395" lvl="0" marL="457200" rtl="0" algn="l">
              <a:lnSpc>
                <a:spcPct val="70000"/>
              </a:lnSpc>
              <a:spcBef>
                <a:spcPts val="1000"/>
              </a:spcBef>
              <a:spcAft>
                <a:spcPts val="0"/>
              </a:spcAft>
              <a:buSzPts val="2170"/>
              <a:buChar char="❏"/>
            </a:pPr>
            <a:r>
              <a:rPr lang="en-US" sz="2170"/>
              <a:t>How do you engage in regular communication with families about what their children are learning and doing ?</a:t>
            </a:r>
            <a:endParaRPr/>
          </a:p>
          <a:p>
            <a:pPr indent="-366395" lvl="0" marL="457200" rtl="0" algn="l">
              <a:lnSpc>
                <a:spcPct val="70000"/>
              </a:lnSpc>
              <a:spcBef>
                <a:spcPts val="0"/>
              </a:spcBef>
              <a:spcAft>
                <a:spcPts val="0"/>
              </a:spcAft>
              <a:buSzPts val="2170"/>
              <a:buChar char="❏"/>
            </a:pPr>
            <a:r>
              <a:rPr lang="en-US" sz="2170"/>
              <a:t>In what ways do you encourage and assist families to ask questions and learn more about play based learning and their children’s development?</a:t>
            </a:r>
            <a:endParaRPr/>
          </a:p>
          <a:p>
            <a:pPr indent="0" lvl="0" marL="0" rtl="0" algn="l">
              <a:lnSpc>
                <a:spcPct val="70000"/>
              </a:lnSpc>
              <a:spcBef>
                <a:spcPts val="1000"/>
              </a:spcBef>
              <a:spcAft>
                <a:spcPts val="0"/>
              </a:spcAft>
              <a:buClr>
                <a:schemeClr val="dk1"/>
              </a:buClr>
              <a:buSzPts val="2170"/>
              <a:buNone/>
            </a:pPr>
            <a:r>
              <a:rPr b="1" lang="en-US" sz="2170"/>
              <a:t> </a:t>
            </a:r>
            <a:endParaRPr sz="2170"/>
          </a:p>
          <a:p>
            <a:pPr indent="-90804" lvl="0" marL="228600" rtl="0" algn="l">
              <a:lnSpc>
                <a:spcPct val="70000"/>
              </a:lnSpc>
              <a:spcBef>
                <a:spcPts val="1000"/>
              </a:spcBef>
              <a:spcAft>
                <a:spcPts val="2100"/>
              </a:spcAft>
              <a:buClr>
                <a:schemeClr val="dk1"/>
              </a:buClr>
              <a:buSzPts val="2170"/>
              <a:buNone/>
            </a:pPr>
            <a:r>
              <a:t/>
            </a:r>
            <a:endParaRPr sz="2170"/>
          </a:p>
        </p:txBody>
      </p:sp>
      <p:sp>
        <p:nvSpPr>
          <p:cNvPr id="162" name="Google Shape;162;p28"/>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Conversations about CURRICULUM</a:t>
            </a:r>
            <a:br>
              <a:rPr lang="en-US">
                <a:solidFill>
                  <a:srgbClr val="FFFFFF"/>
                </a:solidFill>
              </a:rPr>
            </a:br>
            <a:r>
              <a:rPr lang="en-US">
                <a:solidFill>
                  <a:srgbClr val="FFFFFF"/>
                </a:solidFill>
              </a:rPr>
              <a:t>	</a:t>
            </a:r>
            <a:r>
              <a:rPr lang="en-US" sz="2700">
                <a:solidFill>
                  <a:srgbClr val="FFFFFF"/>
                </a:solidFill>
              </a:rPr>
              <a:t>Planned and spontaneous play based learning experiences</a:t>
            </a:r>
            <a:endParaRPr>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9"/>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Common challenges and suggestions</a:t>
            </a:r>
            <a:endParaRPr>
              <a:solidFill>
                <a:srgbClr val="FFFFFF"/>
              </a:solidFill>
            </a:endParaRPr>
          </a:p>
        </p:txBody>
      </p:sp>
      <p:sp>
        <p:nvSpPr>
          <p:cNvPr id="168" name="Google Shape;168;p29"/>
          <p:cNvSpPr txBox="1"/>
          <p:nvPr>
            <p:ph idx="1" type="body"/>
          </p:nvPr>
        </p:nvSpPr>
        <p:spPr>
          <a:xfrm>
            <a:off x="838200" y="2133224"/>
            <a:ext cx="10515600" cy="40437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Finding meaningful ways to communicate the value of child-centred programs and play based learning with families</a:t>
            </a:r>
            <a:endParaRPr/>
          </a:p>
          <a:p>
            <a:pPr indent="0" lvl="0" marL="228600" rtl="0" algn="l">
              <a:lnSpc>
                <a:spcPct val="90000"/>
              </a:lnSpc>
              <a:spcBef>
                <a:spcPts val="1000"/>
              </a:spcBef>
              <a:spcAft>
                <a:spcPts val="0"/>
              </a:spcAft>
              <a:buSzPts val="1800"/>
              <a:buNone/>
            </a:pPr>
            <a:r>
              <a:t/>
            </a:r>
            <a:endParaRPr/>
          </a:p>
          <a:p>
            <a:pPr indent="-228600" lvl="0" marL="228600" rtl="0" algn="l">
              <a:lnSpc>
                <a:spcPct val="90000"/>
              </a:lnSpc>
              <a:spcBef>
                <a:spcPts val="1000"/>
              </a:spcBef>
              <a:spcAft>
                <a:spcPts val="0"/>
              </a:spcAft>
              <a:buClr>
                <a:schemeClr val="dk1"/>
              </a:buClr>
              <a:buSzPts val="2800"/>
              <a:buChar char="❖"/>
            </a:pPr>
            <a:r>
              <a:rPr lang="en-US"/>
              <a:t>Exploring and explaining the connection between child centred, play-based learning and methods of positive behaviour guidance</a:t>
            </a:r>
            <a:endParaRPr/>
          </a:p>
          <a:p>
            <a:pPr indent="0" lvl="0" marL="228600" rtl="0" algn="l">
              <a:lnSpc>
                <a:spcPct val="90000"/>
              </a:lnSpc>
              <a:spcBef>
                <a:spcPts val="1000"/>
              </a:spcBef>
              <a:spcAft>
                <a:spcPts val="0"/>
              </a:spcAft>
              <a:buSzPts val="1800"/>
              <a:buNone/>
            </a:pPr>
            <a:r>
              <a:t/>
            </a:r>
            <a:endParaRPr/>
          </a:p>
          <a:p>
            <a:pPr indent="-228600" lvl="0" marL="228600" rtl="0" algn="l">
              <a:lnSpc>
                <a:spcPct val="90000"/>
              </a:lnSpc>
              <a:spcBef>
                <a:spcPts val="1000"/>
              </a:spcBef>
              <a:spcAft>
                <a:spcPts val="2100"/>
              </a:spcAft>
              <a:buClr>
                <a:schemeClr val="dk1"/>
              </a:buClr>
              <a:buSzPts val="2800"/>
              <a:buChar char="❖"/>
            </a:pPr>
            <a:r>
              <a:rPr lang="en-US"/>
              <a:t>Meeting the needs of such a diverse group of families through one program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0"/>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Some resources and links</a:t>
            </a:r>
            <a:endParaRPr>
              <a:solidFill>
                <a:srgbClr val="FFFFFF"/>
              </a:solidFill>
            </a:endParaRPr>
          </a:p>
        </p:txBody>
      </p:sp>
      <p:sp>
        <p:nvSpPr>
          <p:cNvPr id="174" name="Google Shape;174;p30"/>
          <p:cNvSpPr txBox="1"/>
          <p:nvPr>
            <p:ph idx="1" type="body"/>
          </p:nvPr>
        </p:nvSpPr>
        <p:spPr>
          <a:xfrm>
            <a:off x="838200" y="2419273"/>
            <a:ext cx="10515600" cy="3757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u="sng">
                <a:solidFill>
                  <a:schemeClr val="hlink"/>
                </a:solidFill>
                <a:hlinkClick r:id="rId4"/>
              </a:rPr>
              <a:t>Loose Parts: What does it mean?</a:t>
            </a:r>
            <a:endParaRPr/>
          </a:p>
          <a:p>
            <a:pPr indent="-203200" lvl="0" marL="228600" rtl="0" algn="l">
              <a:lnSpc>
                <a:spcPct val="90000"/>
              </a:lnSpc>
              <a:spcBef>
                <a:spcPts val="1000"/>
              </a:spcBef>
              <a:spcAft>
                <a:spcPts val="0"/>
              </a:spcAft>
              <a:buClr>
                <a:schemeClr val="dk1"/>
              </a:buClr>
              <a:buSzPts val="2400"/>
              <a:buChar char="❖"/>
            </a:pPr>
            <a:r>
              <a:rPr lang="en-US" u="sng">
                <a:solidFill>
                  <a:schemeClr val="hlink"/>
                </a:solidFill>
                <a:hlinkClick r:id="rId5"/>
              </a:rPr>
              <a:t>What is Play Based Learning</a:t>
            </a:r>
            <a:endParaRPr/>
          </a:p>
          <a:p>
            <a:pPr indent="-203200" lvl="0" marL="228600" rtl="0" algn="l">
              <a:lnSpc>
                <a:spcPct val="90000"/>
              </a:lnSpc>
              <a:spcBef>
                <a:spcPts val="1000"/>
              </a:spcBef>
              <a:spcAft>
                <a:spcPts val="0"/>
              </a:spcAft>
              <a:buClr>
                <a:schemeClr val="dk1"/>
              </a:buClr>
              <a:buSzPts val="2400"/>
              <a:buChar char="❖"/>
            </a:pPr>
            <a:r>
              <a:rPr lang="en-US" u="sng">
                <a:solidFill>
                  <a:schemeClr val="hlink"/>
                </a:solidFill>
                <a:hlinkClick r:id="rId6"/>
              </a:rPr>
              <a:t>Play based learning in a culture of inquiry</a:t>
            </a:r>
            <a:endParaRPr/>
          </a:p>
          <a:p>
            <a:pPr indent="-228600" lvl="0" marL="228600" rtl="0" algn="l">
              <a:lnSpc>
                <a:spcPct val="115000"/>
              </a:lnSpc>
              <a:spcBef>
                <a:spcPts val="2100"/>
              </a:spcBef>
              <a:spcAft>
                <a:spcPts val="0"/>
              </a:spcAft>
              <a:buSzPts val="2400"/>
              <a:buChar char="❖"/>
            </a:pPr>
            <a:r>
              <a:rPr lang="en-US" u="sng">
                <a:solidFill>
                  <a:schemeClr val="hlink"/>
                </a:solidFill>
                <a:hlinkClick r:id="rId7"/>
              </a:rPr>
              <a:t>What to look for in a child-centered program: A helpful tool for CNC Administrators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1"/>
          <p:cNvSpPr txBox="1"/>
          <p:nvPr>
            <p:ph type="title"/>
          </p:nvPr>
        </p:nvSpPr>
        <p:spPr>
          <a:xfrm>
            <a:off x="2993550" y="1707150"/>
            <a:ext cx="6204900" cy="3443700"/>
          </a:xfrm>
          <a:prstGeom prst="rect">
            <a:avLst/>
          </a:prstGeom>
          <a:solidFill>
            <a:srgbClr val="E06666"/>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solidFill>
                  <a:srgbClr val="FFFFFF"/>
                </a:solidFill>
              </a:rPr>
              <a:t>Q</a:t>
            </a:r>
            <a:r>
              <a:rPr b="1" lang="en-US">
                <a:solidFill>
                  <a:srgbClr val="FFFFFF"/>
                </a:solidFill>
              </a:rPr>
              <a:t>uestions </a:t>
            </a:r>
            <a:r>
              <a:rPr lang="en-US">
                <a:solidFill>
                  <a:srgbClr val="FFFFFF"/>
                </a:solidFill>
              </a:rPr>
              <a:t>&amp;</a:t>
            </a:r>
            <a:r>
              <a:rPr b="1" lang="en-US">
                <a:solidFill>
                  <a:srgbClr val="FFFFFF"/>
                </a:solidFill>
              </a:rPr>
              <a:t> </a:t>
            </a:r>
            <a:r>
              <a:rPr lang="en-US">
                <a:solidFill>
                  <a:srgbClr val="FFFFFF"/>
                </a:solidFill>
              </a:rPr>
              <a:t>R</a:t>
            </a:r>
            <a:r>
              <a:rPr b="1" lang="en-US">
                <a:solidFill>
                  <a:srgbClr val="FFFFFF"/>
                </a:solidFill>
              </a:rPr>
              <a:t>eflection</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4"/>
          <p:cNvSpPr txBox="1"/>
          <p:nvPr>
            <p:ph type="ctrTitle"/>
          </p:nvPr>
        </p:nvSpPr>
        <p:spPr>
          <a:xfrm>
            <a:off x="640208" y="852933"/>
            <a:ext cx="10911600" cy="19647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5400"/>
              <a:buFont typeface="Calibri"/>
              <a:buNone/>
            </a:pPr>
            <a:r>
              <a:rPr b="1" lang="en-US" sz="5400">
                <a:solidFill>
                  <a:srgbClr val="E06666"/>
                </a:solidFill>
              </a:rPr>
              <a:t>What to look for in a </a:t>
            </a:r>
            <a:br>
              <a:rPr b="1" lang="en-US" sz="5400">
                <a:solidFill>
                  <a:srgbClr val="E06666"/>
                </a:solidFill>
              </a:rPr>
            </a:br>
            <a:r>
              <a:rPr b="1" lang="en-US" sz="5400">
                <a:solidFill>
                  <a:srgbClr val="E06666"/>
                </a:solidFill>
              </a:rPr>
              <a:t>child-centred CNC program </a:t>
            </a:r>
            <a:endParaRPr b="1" sz="5400">
              <a:solidFill>
                <a:srgbClr val="E06666"/>
              </a:solidFill>
            </a:endParaRPr>
          </a:p>
        </p:txBody>
      </p:sp>
      <p:sp>
        <p:nvSpPr>
          <p:cNvPr id="72" name="Google Shape;72;p14"/>
          <p:cNvSpPr txBox="1"/>
          <p:nvPr>
            <p:ph idx="1" type="subTitle"/>
          </p:nvPr>
        </p:nvSpPr>
        <p:spPr>
          <a:xfrm>
            <a:off x="1500200" y="4029363"/>
            <a:ext cx="9144000" cy="22761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dk1"/>
              </a:buClr>
              <a:buSzPts val="5946"/>
              <a:buNone/>
            </a:pPr>
            <a:r>
              <a:rPr b="1" lang="en-US" sz="5946">
                <a:solidFill>
                  <a:srgbClr val="FFFFFF"/>
                </a:solidFill>
              </a:rPr>
              <a:t>PART II</a:t>
            </a:r>
            <a:endParaRPr>
              <a:solidFill>
                <a:srgbClr val="FFFFFF"/>
              </a:solidFill>
            </a:endParaRPr>
          </a:p>
          <a:p>
            <a:pPr indent="0" lvl="0" marL="0" rtl="0" algn="ctr">
              <a:lnSpc>
                <a:spcPct val="80000"/>
              </a:lnSpc>
              <a:spcBef>
                <a:spcPts val="1000"/>
              </a:spcBef>
              <a:spcAft>
                <a:spcPts val="0"/>
              </a:spcAft>
              <a:buClr>
                <a:schemeClr val="dk1"/>
              </a:buClr>
              <a:buSzPts val="2400"/>
              <a:buNone/>
            </a:pPr>
            <a:r>
              <a:rPr lang="en-US">
                <a:solidFill>
                  <a:srgbClr val="FFFFFF"/>
                </a:solidFill>
              </a:rPr>
              <a:t>Rachel Brophy</a:t>
            </a:r>
            <a:endParaRPr>
              <a:solidFill>
                <a:srgbClr val="FFFFFF"/>
              </a:solidFill>
            </a:endParaRPr>
          </a:p>
          <a:p>
            <a:pPr indent="0" lvl="0" marL="0" rtl="0" algn="ctr">
              <a:lnSpc>
                <a:spcPct val="80000"/>
              </a:lnSpc>
              <a:spcBef>
                <a:spcPts val="1000"/>
              </a:spcBef>
              <a:spcAft>
                <a:spcPts val="0"/>
              </a:spcAft>
              <a:buClr>
                <a:schemeClr val="dk1"/>
              </a:buClr>
              <a:buSzPts val="2400"/>
              <a:buNone/>
            </a:pPr>
            <a:r>
              <a:rPr lang="en-US">
                <a:solidFill>
                  <a:srgbClr val="FFFFFF"/>
                </a:solidFill>
              </a:rPr>
              <a:t>Ph.D. RECE</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Welcome and Introduction</a:t>
            </a:r>
            <a:endParaRPr>
              <a:solidFill>
                <a:srgbClr val="FFFFFF"/>
              </a:solidFill>
            </a:endParaRPr>
          </a:p>
        </p:txBody>
      </p:sp>
      <p:sp>
        <p:nvSpPr>
          <p:cNvPr id="78" name="Google Shape;78;p15"/>
          <p:cNvSpPr txBox="1"/>
          <p:nvPr>
            <p:ph idx="1" type="body"/>
          </p:nvPr>
        </p:nvSpPr>
        <p:spPr>
          <a:xfrm>
            <a:off x="838200" y="1846050"/>
            <a:ext cx="10515600" cy="4617300"/>
          </a:xfrm>
          <a:prstGeom prst="rect">
            <a:avLst/>
          </a:prstGeom>
          <a:noFill/>
          <a:ln>
            <a:noFill/>
          </a:ln>
        </p:spPr>
        <p:txBody>
          <a:bodyPr anchorCtr="0" anchor="t" bIns="45700" lIns="91425" spcFirstLastPara="1" rIns="91425" wrap="square" tIns="45700">
            <a:noAutofit/>
          </a:bodyPr>
          <a:lstStyle/>
          <a:p>
            <a:pPr indent="-342900" lvl="0" marL="457200" rtl="0" algn="l">
              <a:lnSpc>
                <a:spcPct val="115000"/>
              </a:lnSpc>
              <a:spcBef>
                <a:spcPts val="0"/>
              </a:spcBef>
              <a:spcAft>
                <a:spcPts val="0"/>
              </a:spcAft>
              <a:buSzPts val="1800"/>
              <a:buChar char="❖"/>
            </a:pPr>
            <a:r>
              <a:rPr lang="en-US"/>
              <a:t>Key concepts</a:t>
            </a:r>
            <a:endParaRPr/>
          </a:p>
          <a:p>
            <a:pPr indent="-342900" lvl="0" marL="457200" rtl="0" algn="l">
              <a:lnSpc>
                <a:spcPct val="115000"/>
              </a:lnSpc>
              <a:spcBef>
                <a:spcPts val="0"/>
              </a:spcBef>
              <a:spcAft>
                <a:spcPts val="0"/>
              </a:spcAft>
              <a:buSzPts val="1800"/>
              <a:buChar char="❖"/>
            </a:pPr>
            <a:r>
              <a:rPr lang="en-US"/>
              <a:t>Addressing some feedback from the fall</a:t>
            </a:r>
            <a:endParaRPr/>
          </a:p>
          <a:p>
            <a:pPr indent="-342900" lvl="0" marL="457200" rtl="0" algn="l">
              <a:lnSpc>
                <a:spcPct val="115000"/>
              </a:lnSpc>
              <a:spcBef>
                <a:spcPts val="0"/>
              </a:spcBef>
              <a:spcAft>
                <a:spcPts val="0"/>
              </a:spcAft>
              <a:buSzPts val="1800"/>
              <a:buChar char="❖"/>
            </a:pPr>
            <a:r>
              <a:rPr i="1" lang="en-US"/>
              <a:t>New! </a:t>
            </a:r>
            <a:r>
              <a:rPr lang="en-US"/>
              <a:t>Checklist/Conversation tool for Administrators</a:t>
            </a:r>
            <a:endParaRPr/>
          </a:p>
          <a:p>
            <a:pPr indent="-342900" lvl="3" marL="1828800" rtl="0" algn="l">
              <a:lnSpc>
                <a:spcPct val="115000"/>
              </a:lnSpc>
              <a:spcBef>
                <a:spcPts val="0"/>
              </a:spcBef>
              <a:spcAft>
                <a:spcPts val="0"/>
              </a:spcAft>
              <a:buSzPts val="1800"/>
              <a:buChar char="●"/>
            </a:pPr>
            <a:r>
              <a:rPr lang="en-US"/>
              <a:t>Things to observe</a:t>
            </a:r>
            <a:endParaRPr/>
          </a:p>
          <a:p>
            <a:pPr indent="-342900" lvl="3" marL="1828800" rtl="0" algn="l">
              <a:lnSpc>
                <a:spcPct val="115000"/>
              </a:lnSpc>
              <a:spcBef>
                <a:spcPts val="0"/>
              </a:spcBef>
              <a:spcAft>
                <a:spcPts val="0"/>
              </a:spcAft>
              <a:buSzPts val="1800"/>
              <a:buChar char="●"/>
            </a:pPr>
            <a:r>
              <a:rPr lang="en-US"/>
              <a:t>The power of conversation, things to discuss</a:t>
            </a:r>
            <a:endParaRPr/>
          </a:p>
          <a:p>
            <a:pPr indent="-342900" lvl="0" marL="457200" rtl="0" algn="l">
              <a:lnSpc>
                <a:spcPct val="115000"/>
              </a:lnSpc>
              <a:spcBef>
                <a:spcPts val="0"/>
              </a:spcBef>
              <a:spcAft>
                <a:spcPts val="0"/>
              </a:spcAft>
              <a:buSzPts val="1800"/>
              <a:buChar char="❖"/>
            </a:pPr>
            <a:r>
              <a:rPr lang="en-US"/>
              <a:t>Common challenges and suggestions</a:t>
            </a:r>
            <a:endParaRPr/>
          </a:p>
          <a:p>
            <a:pPr indent="-342900" lvl="0" marL="457200" rtl="0" algn="l">
              <a:lnSpc>
                <a:spcPct val="115000"/>
              </a:lnSpc>
              <a:spcBef>
                <a:spcPts val="0"/>
              </a:spcBef>
              <a:spcAft>
                <a:spcPts val="0"/>
              </a:spcAft>
              <a:buSzPts val="1800"/>
              <a:buChar char="❖"/>
            </a:pPr>
            <a:r>
              <a:rPr lang="en-US"/>
              <a:t>Resources &amp; Links</a:t>
            </a:r>
            <a:endParaRPr/>
          </a:p>
          <a:p>
            <a:pPr indent="-342900" lvl="0" marL="457200" rtl="0" algn="l">
              <a:lnSpc>
                <a:spcPct val="115000"/>
              </a:lnSpc>
              <a:spcBef>
                <a:spcPts val="0"/>
              </a:spcBef>
              <a:spcAft>
                <a:spcPts val="0"/>
              </a:spcAft>
              <a:buSzPts val="1800"/>
              <a:buChar char="❖"/>
            </a:pPr>
            <a:r>
              <a:rPr lang="en-US"/>
              <a:t>Summary and Questions for Reflection</a:t>
            </a:r>
            <a:endParaRPr/>
          </a:p>
          <a:p>
            <a:pPr indent="-50800" lvl="0" marL="228600" rtl="0" algn="l">
              <a:lnSpc>
                <a:spcPct val="80000"/>
              </a:lnSpc>
              <a:spcBef>
                <a:spcPts val="1000"/>
              </a:spcBef>
              <a:spcAft>
                <a:spcPts val="0"/>
              </a:spcAft>
              <a:buClr>
                <a:schemeClr val="dk1"/>
              </a:buClr>
              <a:buSzPts val="2800"/>
              <a:buNone/>
            </a:pPr>
            <a:r>
              <a:t/>
            </a:r>
            <a:endParaRPr/>
          </a:p>
          <a:p>
            <a:pPr indent="-50800" lvl="0" marL="228600" rtl="0" algn="l">
              <a:lnSpc>
                <a:spcPct val="80000"/>
              </a:lnSpc>
              <a:spcBef>
                <a:spcPts val="1000"/>
              </a:spcBef>
              <a:spcAft>
                <a:spcPts val="210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0" lvl="0" marL="457200" rtl="0" algn="l">
              <a:lnSpc>
                <a:spcPct val="90000"/>
              </a:lnSpc>
              <a:spcBef>
                <a:spcPts val="0"/>
              </a:spcBef>
              <a:spcAft>
                <a:spcPts val="0"/>
              </a:spcAft>
              <a:buClr>
                <a:schemeClr val="dk1"/>
              </a:buClr>
              <a:buSzPts val="4400"/>
              <a:buFont typeface="Calibri"/>
              <a:buNone/>
            </a:pPr>
            <a:r>
              <a:rPr b="1" lang="en-US">
                <a:solidFill>
                  <a:srgbClr val="FFFFFF"/>
                </a:solidFill>
              </a:rPr>
              <a:t>Key Concepts</a:t>
            </a:r>
            <a:endParaRPr>
              <a:solidFill>
                <a:srgbClr val="FFFFFF"/>
              </a:solidFill>
            </a:endParaRPr>
          </a:p>
        </p:txBody>
      </p:sp>
      <p:sp>
        <p:nvSpPr>
          <p:cNvPr id="85" name="Google Shape;85;p16"/>
          <p:cNvSpPr txBox="1"/>
          <p:nvPr>
            <p:ph idx="1" type="body"/>
          </p:nvPr>
        </p:nvSpPr>
        <p:spPr>
          <a:xfrm>
            <a:off x="838200" y="2360099"/>
            <a:ext cx="10515600" cy="3816900"/>
          </a:xfrm>
          <a:prstGeom prst="rect">
            <a:avLst/>
          </a:prstGeom>
          <a:noFill/>
          <a:ln>
            <a:noFill/>
          </a:ln>
        </p:spPr>
        <p:txBody>
          <a:bodyPr anchorCtr="0" anchor="t" bIns="45700" lIns="91425" spcFirstLastPara="1" rIns="91425" wrap="square" tIns="45700">
            <a:noAutofit/>
          </a:bodyPr>
          <a:lstStyle/>
          <a:p>
            <a:pPr indent="-177800" lvl="0" marL="228600" rtl="0" algn="l">
              <a:lnSpc>
                <a:spcPct val="90000"/>
              </a:lnSpc>
              <a:spcBef>
                <a:spcPts val="0"/>
              </a:spcBef>
              <a:spcAft>
                <a:spcPts val="0"/>
              </a:spcAft>
              <a:buClr>
                <a:schemeClr val="dk1"/>
              </a:buClr>
              <a:buSzPts val="2400"/>
              <a:buChar char="❖"/>
            </a:pPr>
            <a:r>
              <a:rPr b="1" lang="en-US" sz="3200"/>
              <a:t>Child centred </a:t>
            </a:r>
            <a:r>
              <a:rPr lang="en-US" sz="3200"/>
              <a:t>practice and programming</a:t>
            </a:r>
            <a:endParaRPr/>
          </a:p>
          <a:p>
            <a:pPr indent="-177800" lvl="0" marL="228600" rtl="0" algn="l">
              <a:lnSpc>
                <a:spcPct val="90000"/>
              </a:lnSpc>
              <a:spcBef>
                <a:spcPts val="0"/>
              </a:spcBef>
              <a:spcAft>
                <a:spcPts val="0"/>
              </a:spcAft>
              <a:buClr>
                <a:schemeClr val="dk1"/>
              </a:buClr>
              <a:buSzPts val="2400"/>
              <a:buNone/>
            </a:pPr>
            <a:r>
              <a:t/>
            </a:r>
            <a:endParaRPr sz="3200"/>
          </a:p>
          <a:p>
            <a:pPr indent="-177800" lvl="0" marL="228600" rtl="0" algn="l">
              <a:lnSpc>
                <a:spcPct val="90000"/>
              </a:lnSpc>
              <a:spcBef>
                <a:spcPts val="1000"/>
              </a:spcBef>
              <a:spcAft>
                <a:spcPts val="0"/>
              </a:spcAft>
              <a:buClr>
                <a:schemeClr val="dk1"/>
              </a:buClr>
              <a:buSzPts val="2400"/>
              <a:buChar char="❖"/>
            </a:pPr>
            <a:r>
              <a:rPr b="1" lang="en-US" sz="3200"/>
              <a:t>Play based </a:t>
            </a:r>
            <a:r>
              <a:rPr lang="en-US" sz="3200"/>
              <a:t>learning</a:t>
            </a:r>
            <a:endParaRPr/>
          </a:p>
          <a:p>
            <a:pPr indent="-177800" lvl="0" marL="228600" rtl="0" algn="l">
              <a:lnSpc>
                <a:spcPct val="90000"/>
              </a:lnSpc>
              <a:spcBef>
                <a:spcPts val="1000"/>
              </a:spcBef>
              <a:spcAft>
                <a:spcPts val="0"/>
              </a:spcAft>
              <a:buClr>
                <a:schemeClr val="dk1"/>
              </a:buClr>
              <a:buSzPts val="2400"/>
              <a:buNone/>
            </a:pPr>
            <a:r>
              <a:t/>
            </a:r>
            <a:endParaRPr sz="3200"/>
          </a:p>
          <a:p>
            <a:pPr indent="-177800" lvl="0" marL="228600" rtl="0" algn="l">
              <a:lnSpc>
                <a:spcPct val="90000"/>
              </a:lnSpc>
              <a:spcBef>
                <a:spcPts val="1000"/>
              </a:spcBef>
              <a:spcAft>
                <a:spcPts val="0"/>
              </a:spcAft>
              <a:buClr>
                <a:schemeClr val="dk1"/>
              </a:buClr>
              <a:buSzPts val="2400"/>
              <a:buChar char="❖"/>
            </a:pPr>
            <a:r>
              <a:rPr b="1" lang="en-US" sz="3200"/>
              <a:t>Using the checklist as a tool </a:t>
            </a:r>
            <a:r>
              <a:rPr lang="en-US" sz="3200"/>
              <a:t>to</a:t>
            </a:r>
            <a:r>
              <a:rPr b="1" lang="en-US" sz="3200"/>
              <a:t> </a:t>
            </a:r>
            <a:r>
              <a:rPr lang="en-US" sz="3200"/>
              <a:t>support your play based child centred CNC programs</a:t>
            </a: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200"/>
              <a:buFont typeface="Calibri"/>
              <a:buNone/>
            </a:pPr>
            <a:r>
              <a:rPr lang="en-US" sz="4200">
                <a:solidFill>
                  <a:srgbClr val="FFFFFF"/>
                </a:solidFill>
              </a:rPr>
              <a:t>C</a:t>
            </a:r>
            <a:r>
              <a:rPr b="1" lang="en-US" sz="4200">
                <a:solidFill>
                  <a:srgbClr val="FFFFFF"/>
                </a:solidFill>
              </a:rPr>
              <a:t>hecklist &amp; </a:t>
            </a:r>
            <a:r>
              <a:rPr lang="en-US" sz="4200">
                <a:solidFill>
                  <a:srgbClr val="FFFFFF"/>
                </a:solidFill>
              </a:rPr>
              <a:t>N</a:t>
            </a:r>
            <a:r>
              <a:rPr b="1" lang="en-US" sz="4200">
                <a:solidFill>
                  <a:srgbClr val="FFFFFF"/>
                </a:solidFill>
              </a:rPr>
              <a:t>ew </a:t>
            </a:r>
            <a:r>
              <a:rPr lang="en-US" sz="4200">
                <a:solidFill>
                  <a:srgbClr val="FFFFFF"/>
                </a:solidFill>
              </a:rPr>
              <a:t>D</a:t>
            </a:r>
            <a:r>
              <a:rPr b="1" lang="en-US" sz="4200">
                <a:solidFill>
                  <a:srgbClr val="FFFFFF"/>
                </a:solidFill>
              </a:rPr>
              <a:t>evelopments</a:t>
            </a:r>
            <a:endParaRPr>
              <a:solidFill>
                <a:srgbClr val="FFFFFF"/>
              </a:solidFill>
            </a:endParaRPr>
          </a:p>
        </p:txBody>
      </p:sp>
      <p:sp>
        <p:nvSpPr>
          <p:cNvPr id="91" name="Google Shape;91;p17"/>
          <p:cNvSpPr txBox="1"/>
          <p:nvPr>
            <p:ph idx="1" type="body"/>
          </p:nvPr>
        </p:nvSpPr>
        <p:spPr>
          <a:xfrm>
            <a:off x="814388" y="1807959"/>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800"/>
              <a:buNone/>
            </a:pPr>
            <a:r>
              <a:rPr lang="en-US" sz="2380"/>
              <a:t>Suggestions of how and when the checklist can be used by SDRs and CNC staff:</a:t>
            </a:r>
            <a:endParaRPr sz="2380"/>
          </a:p>
          <a:p>
            <a:pPr indent="0" lvl="0" marL="0" rtl="0" algn="l">
              <a:lnSpc>
                <a:spcPct val="100000"/>
              </a:lnSpc>
              <a:spcBef>
                <a:spcPts val="0"/>
              </a:spcBef>
              <a:spcAft>
                <a:spcPts val="0"/>
              </a:spcAft>
              <a:buSzPts val="1800"/>
              <a:buNone/>
            </a:pPr>
            <a:r>
              <a:t/>
            </a:r>
            <a:endParaRPr sz="2380"/>
          </a:p>
          <a:p>
            <a:pPr indent="-381000" lvl="0" marL="457200" rtl="0" algn="l">
              <a:lnSpc>
                <a:spcPct val="100000"/>
              </a:lnSpc>
              <a:spcBef>
                <a:spcPts val="0"/>
              </a:spcBef>
              <a:spcAft>
                <a:spcPts val="0"/>
              </a:spcAft>
              <a:buSzPts val="2400"/>
              <a:buChar char="❖"/>
            </a:pPr>
            <a:r>
              <a:rPr lang="en-US" sz="2400"/>
              <a:t>Place in a binder for easy access</a:t>
            </a:r>
            <a:endParaRPr sz="2400"/>
          </a:p>
          <a:p>
            <a:pPr indent="-381000" lvl="0" marL="457200" rtl="0" algn="l">
              <a:lnSpc>
                <a:spcPct val="100000"/>
              </a:lnSpc>
              <a:spcBef>
                <a:spcPts val="0"/>
              </a:spcBef>
              <a:spcAft>
                <a:spcPts val="0"/>
              </a:spcAft>
              <a:buSzPts val="2400"/>
              <a:buChar char="❖"/>
            </a:pPr>
            <a:r>
              <a:rPr lang="en-US" sz="2400"/>
              <a:t> Post on the wall in the room so it can be seen and referred to throughout the day </a:t>
            </a:r>
            <a:endParaRPr sz="2400"/>
          </a:p>
          <a:p>
            <a:pPr indent="-381000" lvl="0" marL="457200" rtl="0" algn="l">
              <a:lnSpc>
                <a:spcPct val="100000"/>
              </a:lnSpc>
              <a:spcBef>
                <a:spcPts val="0"/>
              </a:spcBef>
              <a:spcAft>
                <a:spcPts val="0"/>
              </a:spcAft>
              <a:buSzPts val="2400"/>
              <a:buChar char="❖"/>
            </a:pPr>
            <a:r>
              <a:rPr lang="en-US" sz="2400"/>
              <a:t> Use it as a guideline when setting up the program in the morning</a:t>
            </a:r>
            <a:endParaRPr sz="2400"/>
          </a:p>
          <a:p>
            <a:pPr indent="-381000" lvl="0" marL="457200" rtl="0" algn="l">
              <a:lnSpc>
                <a:spcPct val="100000"/>
              </a:lnSpc>
              <a:spcBef>
                <a:spcPts val="0"/>
              </a:spcBef>
              <a:spcAft>
                <a:spcPts val="0"/>
              </a:spcAft>
              <a:buSzPts val="2400"/>
              <a:buChar char="❖"/>
            </a:pPr>
            <a:r>
              <a:rPr lang="en-US" sz="2400"/>
              <a:t> Make sections of the checklist part of a daily or weekly routine and conversation with other staff</a:t>
            </a:r>
            <a:endParaRPr sz="2400"/>
          </a:p>
          <a:p>
            <a:pPr indent="-381000" lvl="0" marL="457200" rtl="0" algn="l">
              <a:lnSpc>
                <a:spcPct val="100000"/>
              </a:lnSpc>
              <a:spcBef>
                <a:spcPts val="0"/>
              </a:spcBef>
              <a:spcAft>
                <a:spcPts val="0"/>
              </a:spcAft>
              <a:buSzPts val="2400"/>
              <a:buChar char="❖"/>
            </a:pPr>
            <a:r>
              <a:rPr lang="en-US" sz="2400"/>
              <a:t> Find a way to indicate which things are consistently present, and which things seem more challenging. Discuss the ones that are more challenging with each other and with the administrator to do some problem solving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type="title"/>
          </p:nvPr>
        </p:nvSpPr>
        <p:spPr>
          <a:xfrm>
            <a:off x="0" y="365125"/>
            <a:ext cx="117570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i="1" lang="en-US" sz="3400">
                <a:solidFill>
                  <a:srgbClr val="FFFFFF"/>
                </a:solidFill>
              </a:rPr>
              <a:t>NEW</a:t>
            </a:r>
            <a:r>
              <a:rPr b="1" i="1" lang="en-US" sz="3400">
                <a:solidFill>
                  <a:srgbClr val="FFFFFF"/>
                </a:solidFill>
              </a:rPr>
              <a:t>! </a:t>
            </a:r>
            <a:r>
              <a:rPr b="1" lang="en-US" sz="3400">
                <a:solidFill>
                  <a:srgbClr val="FFFFFF"/>
                </a:solidFill>
              </a:rPr>
              <a:t>Chi</a:t>
            </a:r>
            <a:r>
              <a:rPr lang="en-US" sz="3400">
                <a:solidFill>
                  <a:srgbClr val="FFFFFF"/>
                </a:solidFill>
              </a:rPr>
              <a:t>ld Centred Care C</a:t>
            </a:r>
            <a:r>
              <a:rPr b="1" lang="en-US" sz="3400">
                <a:solidFill>
                  <a:srgbClr val="FFFFFF"/>
                </a:solidFill>
              </a:rPr>
              <a:t>hecklist for Administrators</a:t>
            </a:r>
            <a:endParaRPr sz="3400">
              <a:solidFill>
                <a:srgbClr val="FFFFFF"/>
              </a:solidFill>
            </a:endParaRPr>
          </a:p>
        </p:txBody>
      </p:sp>
      <p:sp>
        <p:nvSpPr>
          <p:cNvPr id="97" name="Google Shape;97;p18"/>
          <p:cNvSpPr txBox="1"/>
          <p:nvPr>
            <p:ph idx="1" type="body"/>
          </p:nvPr>
        </p:nvSpPr>
        <p:spPr>
          <a:xfrm>
            <a:off x="838200" y="1981549"/>
            <a:ext cx="10515600" cy="2616000"/>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1000"/>
              </a:spcBef>
              <a:spcAft>
                <a:spcPts val="0"/>
              </a:spcAft>
              <a:buSzPts val="3600"/>
              <a:buFont typeface="Source Sans Pro"/>
              <a:buChar char="❖"/>
            </a:pPr>
            <a:r>
              <a:rPr lang="en-US" sz="3600"/>
              <a:t>How to be a child centred administrator?</a:t>
            </a:r>
            <a:endParaRPr/>
          </a:p>
          <a:p>
            <a:pPr indent="-457200" lvl="0" marL="457200" rtl="0" algn="l">
              <a:lnSpc>
                <a:spcPct val="90000"/>
              </a:lnSpc>
              <a:spcBef>
                <a:spcPts val="1000"/>
              </a:spcBef>
              <a:spcAft>
                <a:spcPts val="0"/>
              </a:spcAft>
              <a:buSzPts val="3600"/>
              <a:buNone/>
            </a:pPr>
            <a:r>
              <a:t/>
            </a:r>
            <a:endParaRPr sz="3600"/>
          </a:p>
          <a:p>
            <a:pPr indent="-457200" lvl="0" marL="457200" rtl="0" algn="l">
              <a:lnSpc>
                <a:spcPct val="90000"/>
              </a:lnSpc>
              <a:spcBef>
                <a:spcPts val="1000"/>
              </a:spcBef>
              <a:spcAft>
                <a:spcPts val="0"/>
              </a:spcAft>
              <a:buSzPts val="3600"/>
              <a:buChar char="❖"/>
            </a:pPr>
            <a:r>
              <a:rPr lang="en-US" sz="3600"/>
              <a:t>Things to observe</a:t>
            </a:r>
            <a:endParaRPr sz="3600"/>
          </a:p>
          <a:p>
            <a:pPr indent="0" lvl="0" marL="457200" rtl="0" algn="l">
              <a:lnSpc>
                <a:spcPct val="90000"/>
              </a:lnSpc>
              <a:spcBef>
                <a:spcPts val="1000"/>
              </a:spcBef>
              <a:spcAft>
                <a:spcPts val="0"/>
              </a:spcAft>
              <a:buSzPts val="1800"/>
              <a:buNone/>
            </a:pPr>
            <a:r>
              <a:t/>
            </a:r>
            <a:endParaRPr sz="3600"/>
          </a:p>
          <a:p>
            <a:pPr indent="-457200" lvl="0" marL="457200" rtl="0" algn="l">
              <a:lnSpc>
                <a:spcPct val="90000"/>
              </a:lnSpc>
              <a:spcBef>
                <a:spcPts val="1000"/>
              </a:spcBef>
              <a:spcAft>
                <a:spcPts val="0"/>
              </a:spcAft>
              <a:buSzPts val="3600"/>
              <a:buChar char="❖"/>
            </a:pPr>
            <a:r>
              <a:rPr lang="en-US" sz="3600"/>
              <a:t>The power of conversation, things to discuss</a:t>
            </a:r>
            <a:endParaRPr sz="3600"/>
          </a:p>
          <a:p>
            <a:pPr indent="0" lvl="0" marL="457200" rtl="0" algn="l">
              <a:lnSpc>
                <a:spcPct val="90000"/>
              </a:lnSpc>
              <a:spcBef>
                <a:spcPts val="1000"/>
              </a:spcBef>
              <a:spcAft>
                <a:spcPts val="0"/>
              </a:spcAft>
              <a:buSzPts val="1800"/>
              <a:buNone/>
            </a:pPr>
            <a:r>
              <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What to look for in the ENVIRONMENT</a:t>
            </a:r>
            <a:br>
              <a:rPr b="1" lang="en-US">
                <a:solidFill>
                  <a:srgbClr val="FFFFFF"/>
                </a:solidFill>
              </a:rPr>
            </a:br>
            <a:r>
              <a:rPr b="1" lang="en-US">
                <a:solidFill>
                  <a:srgbClr val="FFFFFF"/>
                </a:solidFill>
              </a:rPr>
              <a:t>	</a:t>
            </a:r>
            <a:r>
              <a:rPr lang="en-US" sz="2700">
                <a:solidFill>
                  <a:srgbClr val="FFFFFF"/>
                </a:solidFill>
              </a:rPr>
              <a:t>The physical space and arrangement, the materials, the décor</a:t>
            </a:r>
            <a:endParaRPr>
              <a:solidFill>
                <a:srgbClr val="FFFFFF"/>
              </a:solidFill>
            </a:endParaRPr>
          </a:p>
        </p:txBody>
      </p:sp>
      <p:sp>
        <p:nvSpPr>
          <p:cNvPr id="104" name="Google Shape;104;p19"/>
          <p:cNvSpPr txBox="1"/>
          <p:nvPr>
            <p:ph idx="1" type="body"/>
          </p:nvPr>
        </p:nvSpPr>
        <p:spPr>
          <a:xfrm>
            <a:off x="838200" y="2076824"/>
            <a:ext cx="10515600" cy="41001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SzPts val="2400"/>
              <a:buChar char="❏"/>
            </a:pPr>
            <a:r>
              <a:rPr lang="en-US"/>
              <a:t>play and learning materials are accessible and available to children </a:t>
            </a:r>
            <a:endParaRPr/>
          </a:p>
          <a:p>
            <a:pPr indent="-381000" lvl="0" marL="457200" rtl="0" algn="l">
              <a:lnSpc>
                <a:spcPct val="100000"/>
              </a:lnSpc>
              <a:spcBef>
                <a:spcPts val="800"/>
              </a:spcBef>
              <a:spcAft>
                <a:spcPts val="0"/>
              </a:spcAft>
              <a:buSzPts val="2400"/>
              <a:buChar char="❏"/>
            </a:pPr>
            <a:r>
              <a:rPr lang="en-US"/>
              <a:t>materials are well organized, labeled and easy to find and put away </a:t>
            </a:r>
            <a:endParaRPr/>
          </a:p>
          <a:p>
            <a:pPr indent="-381000" lvl="0" marL="457200" rtl="0" algn="l">
              <a:lnSpc>
                <a:spcPct val="100000"/>
              </a:lnSpc>
              <a:spcBef>
                <a:spcPts val="800"/>
              </a:spcBef>
              <a:spcAft>
                <a:spcPts val="0"/>
              </a:spcAft>
              <a:buSzPts val="2400"/>
              <a:buChar char="❏"/>
            </a:pPr>
            <a:r>
              <a:rPr lang="en-US"/>
              <a:t>children’s artwork, creations, projects are on display and within the children’s view </a:t>
            </a:r>
            <a:endParaRPr/>
          </a:p>
          <a:p>
            <a:pPr indent="-381000" lvl="0" marL="457200" rtl="0" algn="l">
              <a:lnSpc>
                <a:spcPct val="100000"/>
              </a:lnSpc>
              <a:spcBef>
                <a:spcPts val="800"/>
              </a:spcBef>
              <a:spcAft>
                <a:spcPts val="0"/>
              </a:spcAft>
              <a:buSzPts val="2400"/>
              <a:buChar char="❏"/>
            </a:pPr>
            <a:r>
              <a:rPr lang="en-US"/>
              <a:t>each child has their own space in the playroom (ex. cubbie) to build a sense of belonging </a:t>
            </a:r>
            <a:endParaRPr/>
          </a:p>
          <a:p>
            <a:pPr indent="-381000" lvl="0" marL="457200" rtl="0" algn="l">
              <a:lnSpc>
                <a:spcPct val="100000"/>
              </a:lnSpc>
              <a:spcBef>
                <a:spcPts val="800"/>
              </a:spcBef>
              <a:spcAft>
                <a:spcPts val="0"/>
              </a:spcAft>
              <a:buSzPts val="2400"/>
              <a:buChar char="❏"/>
            </a:pPr>
            <a:r>
              <a:rPr lang="en-US"/>
              <a:t>each child sees evidence of themselves and their family in the environment (representations, real images, photos and albums, storybooks, artwork, and pretend play props that are similar to things from home) </a:t>
            </a:r>
            <a:endParaRPr/>
          </a:p>
          <a:p>
            <a:pPr indent="-64135" lvl="0" marL="228600" rtl="0" algn="l">
              <a:lnSpc>
                <a:spcPct val="90000"/>
              </a:lnSpc>
              <a:spcBef>
                <a:spcPts val="1000"/>
              </a:spcBef>
              <a:spcAft>
                <a:spcPts val="2100"/>
              </a:spcAft>
              <a:buClr>
                <a:schemeClr val="dk1"/>
              </a:buClr>
              <a:buSzPts val="2590"/>
              <a:buNone/>
            </a:pPr>
            <a:r>
              <a:t/>
            </a:r>
            <a:endParaRPr sz="259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457200" lvl="0" marL="0" rtl="0" algn="l">
              <a:lnSpc>
                <a:spcPct val="90000"/>
              </a:lnSpc>
              <a:spcBef>
                <a:spcPts val="0"/>
              </a:spcBef>
              <a:spcAft>
                <a:spcPts val="0"/>
              </a:spcAft>
              <a:buClr>
                <a:schemeClr val="dk1"/>
              </a:buClr>
              <a:buSzPts val="4400"/>
              <a:buFont typeface="Calibri"/>
              <a:buNone/>
            </a:pPr>
            <a:r>
              <a:rPr b="1" lang="en-US">
                <a:solidFill>
                  <a:srgbClr val="FFFFFF"/>
                </a:solidFill>
              </a:rPr>
              <a:t>What to look for in the ENVIRONMENT</a:t>
            </a:r>
            <a:br>
              <a:rPr b="1" lang="en-US">
                <a:solidFill>
                  <a:srgbClr val="FFFFFF"/>
                </a:solidFill>
              </a:rPr>
            </a:br>
            <a:r>
              <a:rPr b="1" lang="en-US">
                <a:solidFill>
                  <a:srgbClr val="FFFFFF"/>
                </a:solidFill>
              </a:rPr>
              <a:t>	</a:t>
            </a:r>
            <a:r>
              <a:rPr lang="en-US" sz="2700">
                <a:solidFill>
                  <a:srgbClr val="FFFFFF"/>
                </a:solidFill>
              </a:rPr>
              <a:t>The physical space and arrangement, the materials, the décor</a:t>
            </a:r>
            <a:endParaRPr>
              <a:solidFill>
                <a:srgbClr val="FFFFFF"/>
              </a:solidFill>
            </a:endParaRPr>
          </a:p>
        </p:txBody>
      </p:sp>
      <p:sp>
        <p:nvSpPr>
          <p:cNvPr id="111" name="Google Shape;111;p20"/>
          <p:cNvSpPr txBox="1"/>
          <p:nvPr>
            <p:ph idx="1" type="body"/>
          </p:nvPr>
        </p:nvSpPr>
        <p:spPr>
          <a:xfrm>
            <a:off x="838200" y="2268574"/>
            <a:ext cx="10515600" cy="3908400"/>
          </a:xfrm>
          <a:prstGeom prst="rect">
            <a:avLst/>
          </a:prstGeom>
          <a:noFill/>
          <a:ln>
            <a:noFill/>
          </a:ln>
        </p:spPr>
        <p:txBody>
          <a:bodyPr anchorCtr="0" anchor="t" bIns="45700" lIns="91425" spcFirstLastPara="1" rIns="91425" wrap="square" tIns="45700">
            <a:noAutofit/>
          </a:bodyPr>
          <a:lstStyle/>
          <a:p>
            <a:pPr indent="-342900" lvl="0" marL="457200" rtl="0" algn="l">
              <a:lnSpc>
                <a:spcPct val="100000"/>
              </a:lnSpc>
              <a:spcBef>
                <a:spcPts val="0"/>
              </a:spcBef>
              <a:spcAft>
                <a:spcPts val="0"/>
              </a:spcAft>
              <a:buSzPts val="1800"/>
              <a:buChar char="❏"/>
            </a:pPr>
            <a:r>
              <a:rPr lang="en-US"/>
              <a:t>the room is arranged with play-based learning centres that are clearly distinguished and labelled </a:t>
            </a:r>
            <a:endParaRPr/>
          </a:p>
          <a:p>
            <a:pPr indent="-342900" lvl="0" marL="457200" rtl="0" algn="l">
              <a:lnSpc>
                <a:spcPct val="100000"/>
              </a:lnSpc>
              <a:spcBef>
                <a:spcPts val="800"/>
              </a:spcBef>
              <a:spcAft>
                <a:spcPts val="0"/>
              </a:spcAft>
              <a:buSzPts val="1800"/>
              <a:buChar char="❏"/>
            </a:pPr>
            <a:r>
              <a:rPr lang="en-US"/>
              <a:t>there is a place for families to sit and interact with their children and CNC staff </a:t>
            </a:r>
            <a:endParaRPr/>
          </a:p>
          <a:p>
            <a:pPr indent="-342900" lvl="0" marL="457200" rtl="0" algn="l">
              <a:lnSpc>
                <a:spcPct val="100000"/>
              </a:lnSpc>
              <a:spcBef>
                <a:spcPts val="800"/>
              </a:spcBef>
              <a:spcAft>
                <a:spcPts val="0"/>
              </a:spcAft>
              <a:buSzPts val="1800"/>
              <a:buChar char="❏"/>
            </a:pPr>
            <a:r>
              <a:rPr lang="en-US"/>
              <a:t>the room is arranged with clear boundaries, traffic patterns and self-contained learning experiences </a:t>
            </a:r>
            <a:endParaRPr/>
          </a:p>
          <a:p>
            <a:pPr indent="-342900" lvl="0" marL="457200" rtl="0" algn="l">
              <a:lnSpc>
                <a:spcPct val="100000"/>
              </a:lnSpc>
              <a:spcBef>
                <a:spcPts val="800"/>
              </a:spcBef>
              <a:spcAft>
                <a:spcPts val="0"/>
              </a:spcAft>
              <a:buSzPts val="1800"/>
              <a:buChar char="❏"/>
            </a:pPr>
            <a:r>
              <a:rPr lang="en-US"/>
              <a:t>children can see CNC staff and use them as a resource if needed </a:t>
            </a:r>
            <a:endParaRPr/>
          </a:p>
          <a:p>
            <a:pPr indent="-342900" lvl="0" marL="457200" rtl="0" algn="l">
              <a:lnSpc>
                <a:spcPct val="100000"/>
              </a:lnSpc>
              <a:spcBef>
                <a:spcPts val="800"/>
              </a:spcBef>
              <a:spcAft>
                <a:spcPts val="0"/>
              </a:spcAft>
              <a:buSzPts val="1800"/>
              <a:buChar char="❏"/>
            </a:pPr>
            <a:r>
              <a:rPr lang="en-US"/>
              <a:t>the room has areas for active play, for focused play and for quiet activities </a:t>
            </a:r>
            <a:endParaRPr/>
          </a:p>
          <a:p>
            <a:pPr indent="-50800" lvl="0" marL="228600" rtl="0" algn="l">
              <a:lnSpc>
                <a:spcPct val="80000"/>
              </a:lnSpc>
              <a:spcBef>
                <a:spcPts val="1000"/>
              </a:spcBef>
              <a:spcAft>
                <a:spcPts val="210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0" y="365125"/>
            <a:ext cx="11353800" cy="1325700"/>
          </a:xfrm>
          <a:prstGeom prst="rect">
            <a:avLst/>
          </a:prstGeom>
          <a:solidFill>
            <a:srgbClr val="E06666"/>
          </a:solidFill>
          <a:ln>
            <a:noFill/>
          </a:ln>
        </p:spPr>
        <p:txBody>
          <a:bodyPr anchorCtr="0" anchor="ctr" bIns="45700" lIns="91425" spcFirstLastPara="1" rIns="91425" wrap="square" tIns="45700">
            <a:noAutofit/>
          </a:bodyPr>
          <a:lstStyle/>
          <a:p>
            <a:pPr indent="0" lvl="0" marL="457200" rtl="0" algn="l">
              <a:lnSpc>
                <a:spcPct val="90000"/>
              </a:lnSpc>
              <a:spcBef>
                <a:spcPts val="0"/>
              </a:spcBef>
              <a:spcAft>
                <a:spcPts val="0"/>
              </a:spcAft>
              <a:buClr>
                <a:schemeClr val="dk1"/>
              </a:buClr>
              <a:buSzPts val="3959"/>
              <a:buFont typeface="Calibri"/>
              <a:buNone/>
            </a:pPr>
            <a:r>
              <a:rPr b="1" lang="en-US" sz="3959">
                <a:solidFill>
                  <a:srgbClr val="FFFFFF"/>
                </a:solidFill>
              </a:rPr>
              <a:t>What to look for in the INTERACTIONS</a:t>
            </a:r>
            <a:r>
              <a:rPr lang="en-US" sz="3959">
                <a:solidFill>
                  <a:srgbClr val="FFFFFF"/>
                </a:solidFill>
              </a:rPr>
              <a:t>	</a:t>
            </a:r>
            <a:endParaRPr sz="3959">
              <a:solidFill>
                <a:srgbClr val="FFFFFF"/>
              </a:solidFill>
            </a:endParaRPr>
          </a:p>
          <a:p>
            <a:pPr indent="0" lvl="0" marL="457200" rtl="0" algn="l">
              <a:lnSpc>
                <a:spcPct val="90000"/>
              </a:lnSpc>
              <a:spcBef>
                <a:spcPts val="0"/>
              </a:spcBef>
              <a:spcAft>
                <a:spcPts val="0"/>
              </a:spcAft>
              <a:buClr>
                <a:schemeClr val="dk1"/>
              </a:buClr>
              <a:buSzPts val="3959"/>
              <a:buFont typeface="Calibri"/>
              <a:buNone/>
            </a:pPr>
            <a:r>
              <a:rPr lang="en-US" sz="2430">
                <a:solidFill>
                  <a:srgbClr val="FFFFFF"/>
                </a:solidFill>
              </a:rPr>
              <a:t>Roles, responsibilities and relationships in the program</a:t>
            </a:r>
            <a:endParaRPr>
              <a:solidFill>
                <a:srgbClr val="FFFFFF"/>
              </a:solidFill>
            </a:endParaRPr>
          </a:p>
        </p:txBody>
      </p:sp>
      <p:sp>
        <p:nvSpPr>
          <p:cNvPr id="117" name="Google Shape;117;p21"/>
          <p:cNvSpPr txBox="1"/>
          <p:nvPr>
            <p:ph idx="1" type="body"/>
          </p:nvPr>
        </p:nvSpPr>
        <p:spPr>
          <a:xfrm>
            <a:off x="838200" y="2440125"/>
            <a:ext cx="10515600" cy="3736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2100"/>
              </a:spcAft>
              <a:buClr>
                <a:schemeClr val="dk1"/>
              </a:buClr>
              <a:buSzPts val="2800"/>
              <a:buChar char="❖"/>
            </a:pPr>
            <a:r>
              <a:rPr lang="en-US"/>
              <a:t>These are observable and can be completed like a checklist but sometimes they are challenging to see in one observation. So, they also may make for great springboards for conversation with program staff</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