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9"/>
  </p:notesMasterIdLst>
  <p:sldIdLst>
    <p:sldId id="281" r:id="rId2"/>
    <p:sldId id="28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embeddedFontLst>
    <p:embeddedFont>
      <p:font typeface="Lato" panose="020F0502020204030203" pitchFamily="34" charset="0"/>
      <p:regular r:id="rId30"/>
      <p:bold r:id="rId31"/>
      <p:italic r:id="rId32"/>
      <p:boldItalic r:id="rId33"/>
    </p:embeddedFont>
    <p:embeddedFont>
      <p:font typeface="Playfair Display" panose="020B0604020202020204" charset="0"/>
      <p:regular r:id="rId34"/>
      <p:bold r:id="rId35"/>
      <p:italic r:id="rId36"/>
      <p:boldItalic r:id="rId37"/>
    </p:embeddedFont>
    <p:embeddedFont>
      <p:font typeface="PT Sans Narrow" panose="020B0604020202020204" charset="0"/>
      <p:regular r:id="rId38"/>
      <p:bold r:id="rId39"/>
    </p:embeddedFont>
    <p:embeddedFont>
      <p:font typeface="PT Sans"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1">
          <p15:clr>
            <a:srgbClr val="A4A3A4"/>
          </p15:clr>
        </p15:guide>
        <p15:guide id="2" pos="117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82" d="100"/>
          <a:sy n="82" d="100"/>
        </p:scale>
        <p:origin x="691" y="67"/>
      </p:cViewPr>
      <p:guideLst>
        <p:guide orient="horz" pos="1391"/>
        <p:guide pos="117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90000"/>
              </a:lnSpc>
              <a:spcBef>
                <a:spcPts val="0"/>
              </a:spcBef>
              <a:spcAft>
                <a:spcPts val="0"/>
              </a:spcAft>
              <a:buSzPts val="1400"/>
              <a:buNone/>
            </a:pPr>
            <a:endParaRPr/>
          </a:p>
        </p:txBody>
      </p:sp>
      <p:sp>
        <p:nvSpPr>
          <p:cNvPr id="153" name="Google Shape;15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endParaRPr/>
          </a:p>
        </p:txBody>
      </p:sp>
      <p:sp>
        <p:nvSpPr>
          <p:cNvPr id="174" name="Google Shape;17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endParaRPr sz="839"/>
          </a:p>
        </p:txBody>
      </p:sp>
      <p:sp>
        <p:nvSpPr>
          <p:cNvPr id="215" name="Google Shape;21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665400" y="998400"/>
            <a:ext cx="4861200" cy="4861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p:nvPr/>
        </p:nvSpPr>
        <p:spPr>
          <a:xfrm>
            <a:off x="3990600" y="1323600"/>
            <a:ext cx="42108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4128333" y="2169600"/>
            <a:ext cx="3935100" cy="2112300"/>
          </a:xfrm>
          <a:prstGeom prst="rect">
            <a:avLst/>
          </a:prstGeom>
        </p:spPr>
        <p:txBody>
          <a:bodyPr spcFirstLastPara="1" wrap="square" lIns="121900" tIns="121900" rIns="121900" bIns="121900" anchor="ctr" anchorCtr="0"/>
          <a:lstStyle>
            <a:lvl1pPr lvl="0" algn="ctr">
              <a:spcBef>
                <a:spcPts val="0"/>
              </a:spcBef>
              <a:spcAft>
                <a:spcPts val="0"/>
              </a:spcAft>
              <a:buClr>
                <a:schemeClr val="lt1"/>
              </a:buClr>
              <a:buSzPts val="43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43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43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43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43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43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43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43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4300"/>
              <a:buFont typeface="Lato"/>
              <a:buNone/>
              <a:defRPr>
                <a:solidFill>
                  <a:schemeClr val="lt1"/>
                </a:solidFill>
                <a:latin typeface="Lato"/>
                <a:ea typeface="Lato"/>
                <a:cs typeface="Lato"/>
                <a:sym typeface="Lato"/>
              </a:defRPr>
            </a:lvl9pPr>
          </a:lstStyle>
          <a:p>
            <a:endParaRPr/>
          </a:p>
        </p:txBody>
      </p:sp>
      <p:sp>
        <p:nvSpPr>
          <p:cNvPr id="17" name="Google Shape;17;p2"/>
          <p:cNvSpPr txBox="1">
            <a:spLocks noGrp="1"/>
          </p:cNvSpPr>
          <p:nvPr>
            <p:ph type="subTitle" idx="1"/>
          </p:nvPr>
        </p:nvSpPr>
        <p:spPr>
          <a:xfrm>
            <a:off x="4128483" y="4355907"/>
            <a:ext cx="3935100" cy="935100"/>
          </a:xfrm>
          <a:prstGeom prst="rect">
            <a:avLst/>
          </a:prstGeom>
        </p:spPr>
        <p:txBody>
          <a:bodyPr spcFirstLastPara="1" wrap="square" lIns="121900" tIns="121900" rIns="121900" bIns="121900" anchor="b" anchorCtr="0"/>
          <a:lstStyle>
            <a:lvl1pPr lvl="0" algn="ctr">
              <a:lnSpc>
                <a:spcPct val="100000"/>
              </a:lnSpc>
              <a:spcBef>
                <a:spcPts val="0"/>
              </a:spcBef>
              <a:spcAft>
                <a:spcPts val="0"/>
              </a:spcAft>
              <a:buClr>
                <a:schemeClr val="lt1"/>
              </a:buClr>
              <a:buSzPts val="24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18" name="Google Shape;18;p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415600" y="1644133"/>
            <a:ext cx="11360700" cy="2146800"/>
          </a:xfrm>
          <a:prstGeom prst="rect">
            <a:avLst/>
          </a:prstGeom>
        </p:spPr>
        <p:txBody>
          <a:bodyPr spcFirstLastPara="1" wrap="square" lIns="121900" tIns="121900" rIns="121900" bIns="121900" anchor="b" anchorCtr="0"/>
          <a:lstStyle>
            <a:lvl1pPr lvl="0" algn="ctr">
              <a:spcBef>
                <a:spcPts val="0"/>
              </a:spcBef>
              <a:spcAft>
                <a:spcPts val="0"/>
              </a:spcAft>
              <a:buSzPts val="13300"/>
              <a:buFont typeface="Lato"/>
              <a:buNone/>
              <a:defRPr sz="13300">
                <a:latin typeface="Lato"/>
                <a:ea typeface="Lato"/>
                <a:cs typeface="Lato"/>
                <a:sym typeface="Lato"/>
              </a:defRPr>
            </a:lvl1pPr>
            <a:lvl2pPr lvl="1" algn="ctr">
              <a:spcBef>
                <a:spcPts val="0"/>
              </a:spcBef>
              <a:spcAft>
                <a:spcPts val="0"/>
              </a:spcAft>
              <a:buSzPts val="13300"/>
              <a:buFont typeface="Lato"/>
              <a:buNone/>
              <a:defRPr sz="13300">
                <a:latin typeface="Lato"/>
                <a:ea typeface="Lato"/>
                <a:cs typeface="Lato"/>
                <a:sym typeface="Lato"/>
              </a:defRPr>
            </a:lvl2pPr>
            <a:lvl3pPr lvl="2" algn="ctr">
              <a:spcBef>
                <a:spcPts val="0"/>
              </a:spcBef>
              <a:spcAft>
                <a:spcPts val="0"/>
              </a:spcAft>
              <a:buSzPts val="13300"/>
              <a:buFont typeface="Lato"/>
              <a:buNone/>
              <a:defRPr sz="13300">
                <a:latin typeface="Lato"/>
                <a:ea typeface="Lato"/>
                <a:cs typeface="Lato"/>
                <a:sym typeface="Lato"/>
              </a:defRPr>
            </a:lvl3pPr>
            <a:lvl4pPr lvl="3" algn="ctr">
              <a:spcBef>
                <a:spcPts val="0"/>
              </a:spcBef>
              <a:spcAft>
                <a:spcPts val="0"/>
              </a:spcAft>
              <a:buSzPts val="13300"/>
              <a:buFont typeface="Lato"/>
              <a:buNone/>
              <a:defRPr sz="13300">
                <a:latin typeface="Lato"/>
                <a:ea typeface="Lato"/>
                <a:cs typeface="Lato"/>
                <a:sym typeface="Lato"/>
              </a:defRPr>
            </a:lvl4pPr>
            <a:lvl5pPr lvl="4" algn="ctr">
              <a:spcBef>
                <a:spcPts val="0"/>
              </a:spcBef>
              <a:spcAft>
                <a:spcPts val="0"/>
              </a:spcAft>
              <a:buSzPts val="13300"/>
              <a:buFont typeface="Lato"/>
              <a:buNone/>
              <a:defRPr sz="13300">
                <a:latin typeface="Lato"/>
                <a:ea typeface="Lato"/>
                <a:cs typeface="Lato"/>
                <a:sym typeface="Lato"/>
              </a:defRPr>
            </a:lvl5pPr>
            <a:lvl6pPr lvl="5" algn="ctr">
              <a:spcBef>
                <a:spcPts val="0"/>
              </a:spcBef>
              <a:spcAft>
                <a:spcPts val="0"/>
              </a:spcAft>
              <a:buSzPts val="13300"/>
              <a:buFont typeface="Lato"/>
              <a:buNone/>
              <a:defRPr sz="13300">
                <a:latin typeface="Lato"/>
                <a:ea typeface="Lato"/>
                <a:cs typeface="Lato"/>
                <a:sym typeface="Lato"/>
              </a:defRPr>
            </a:lvl6pPr>
            <a:lvl7pPr lvl="6" algn="ctr">
              <a:spcBef>
                <a:spcPts val="0"/>
              </a:spcBef>
              <a:spcAft>
                <a:spcPts val="0"/>
              </a:spcAft>
              <a:buSzPts val="13300"/>
              <a:buFont typeface="Lato"/>
              <a:buNone/>
              <a:defRPr sz="13300">
                <a:latin typeface="Lato"/>
                <a:ea typeface="Lato"/>
                <a:cs typeface="Lato"/>
                <a:sym typeface="Lato"/>
              </a:defRPr>
            </a:lvl7pPr>
            <a:lvl8pPr lvl="7" algn="ctr">
              <a:spcBef>
                <a:spcPts val="0"/>
              </a:spcBef>
              <a:spcAft>
                <a:spcPts val="0"/>
              </a:spcAft>
              <a:buSzPts val="13300"/>
              <a:buFont typeface="Lato"/>
              <a:buNone/>
              <a:defRPr sz="13300">
                <a:latin typeface="Lato"/>
                <a:ea typeface="Lato"/>
                <a:cs typeface="Lato"/>
                <a:sym typeface="Lato"/>
              </a:defRPr>
            </a:lvl8pPr>
            <a:lvl9pPr lvl="8" algn="ctr">
              <a:spcBef>
                <a:spcPts val="0"/>
              </a:spcBef>
              <a:spcAft>
                <a:spcPts val="0"/>
              </a:spcAft>
              <a:buSzPts val="13300"/>
              <a:buFont typeface="Lato"/>
              <a:buNone/>
              <a:defRPr sz="13300">
                <a:latin typeface="Lato"/>
                <a:ea typeface="Lato"/>
                <a:cs typeface="Lato"/>
                <a:sym typeface="Lato"/>
              </a:defRPr>
            </a:lvl9pPr>
          </a:lstStyle>
          <a:p>
            <a:r>
              <a:t>xx%</a:t>
            </a:r>
          </a:p>
        </p:txBody>
      </p:sp>
      <p:sp>
        <p:nvSpPr>
          <p:cNvPr id="55" name="Google Shape;55;p11"/>
          <p:cNvSpPr txBox="1">
            <a:spLocks noGrp="1"/>
          </p:cNvSpPr>
          <p:nvPr>
            <p:ph type="body" idx="1"/>
          </p:nvPr>
        </p:nvSpPr>
        <p:spPr>
          <a:xfrm>
            <a:off x="415600" y="3892600"/>
            <a:ext cx="11360700" cy="1428900"/>
          </a:xfrm>
          <a:prstGeom prst="rect">
            <a:avLst/>
          </a:prstGeom>
        </p:spPr>
        <p:txBody>
          <a:bodyPr spcFirstLastPara="1" wrap="square" lIns="121900" tIns="121900" rIns="121900" bIns="121900" anchor="t" anchorCtr="0"/>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6" name="Google Shape;56;p1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1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8" name="Google Shape;68;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79400" y="1898500"/>
            <a:ext cx="10833300" cy="2397600"/>
          </a:xfrm>
          <a:prstGeom prst="rect">
            <a:avLst/>
          </a:prstGeom>
        </p:spPr>
        <p:txBody>
          <a:bodyPr spcFirstLastPara="1" wrap="square" lIns="121900" tIns="121900" rIns="121900" bIns="121900" anchor="ctr" anchorCtr="0"/>
          <a:lstStyle>
            <a:lvl1pPr lvl="0"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21" name="Google Shape;21;p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5" name="Google Shape;25;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6" name="Google Shape;26;p4"/>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9" name="Google Shape;29;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0" name="Google Shape;30;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5"/>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4" name="Google Shape;34;p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7" name="Google Shape;37;p7"/>
          <p:cNvSpPr txBox="1">
            <a:spLocks noGrp="1"/>
          </p:cNvSpPr>
          <p:nvPr>
            <p:ph type="body" idx="1"/>
          </p:nvPr>
        </p:nvSpPr>
        <p:spPr>
          <a:xfrm>
            <a:off x="415600" y="1855170"/>
            <a:ext cx="3744000" cy="42393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8" name="Google Shape;38;p7"/>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lstStyle>
            <a:lvl1pPr lv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41" name="Google Shape;41;p8"/>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5" name="Google Shape;45;p9"/>
          <p:cNvSpPr txBox="1">
            <a:spLocks noGrp="1"/>
          </p:cNvSpPr>
          <p:nvPr>
            <p:ph type="title"/>
          </p:nvPr>
        </p:nvSpPr>
        <p:spPr>
          <a:xfrm>
            <a:off x="354000" y="1477267"/>
            <a:ext cx="5393700" cy="2244900"/>
          </a:xfrm>
          <a:prstGeom prst="rect">
            <a:avLst/>
          </a:prstGeom>
        </p:spPr>
        <p:txBody>
          <a:bodyPr spcFirstLastPara="1" wrap="square" lIns="121900" tIns="121900" rIns="121900" bIns="121900" anchor="b" anchorCtr="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6" name="Google Shape;46;p9"/>
          <p:cNvSpPr txBox="1">
            <a:spLocks noGrp="1"/>
          </p:cNvSpPr>
          <p:nvPr>
            <p:ph type="subTitle" idx="1"/>
          </p:nvPr>
        </p:nvSpPr>
        <p:spPr>
          <a:xfrm>
            <a:off x="354000" y="3793601"/>
            <a:ext cx="5393700" cy="17940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7" name="Google Shape;47;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2100"/>
              </a:spcBef>
              <a:spcAft>
                <a:spcPts val="0"/>
              </a:spcAft>
              <a:buClr>
                <a:schemeClr val="lt1"/>
              </a:buClr>
              <a:buSzPts val="1900"/>
              <a:buChar char="○"/>
              <a:defRPr>
                <a:solidFill>
                  <a:schemeClr val="lt1"/>
                </a:solidFill>
              </a:defRPr>
            </a:lvl2pPr>
            <a:lvl3pPr marL="1371600" lvl="2" indent="-349250">
              <a:spcBef>
                <a:spcPts val="2100"/>
              </a:spcBef>
              <a:spcAft>
                <a:spcPts val="0"/>
              </a:spcAft>
              <a:buClr>
                <a:schemeClr val="lt1"/>
              </a:buClr>
              <a:buSzPts val="1900"/>
              <a:buChar char="■"/>
              <a:defRPr>
                <a:solidFill>
                  <a:schemeClr val="lt1"/>
                </a:solidFill>
              </a:defRPr>
            </a:lvl3pPr>
            <a:lvl4pPr marL="1828800" lvl="3" indent="-349250">
              <a:spcBef>
                <a:spcPts val="2100"/>
              </a:spcBef>
              <a:spcAft>
                <a:spcPts val="0"/>
              </a:spcAft>
              <a:buClr>
                <a:schemeClr val="lt1"/>
              </a:buClr>
              <a:buSzPts val="1900"/>
              <a:buChar char="●"/>
              <a:defRPr>
                <a:solidFill>
                  <a:schemeClr val="lt1"/>
                </a:solidFill>
              </a:defRPr>
            </a:lvl4pPr>
            <a:lvl5pPr marL="2286000" lvl="4" indent="-349250">
              <a:spcBef>
                <a:spcPts val="2100"/>
              </a:spcBef>
              <a:spcAft>
                <a:spcPts val="0"/>
              </a:spcAft>
              <a:buClr>
                <a:schemeClr val="lt1"/>
              </a:buClr>
              <a:buSzPts val="1900"/>
              <a:buChar char="○"/>
              <a:defRPr>
                <a:solidFill>
                  <a:schemeClr val="lt1"/>
                </a:solidFill>
              </a:defRPr>
            </a:lvl5pPr>
            <a:lvl6pPr marL="2743200" lvl="5" indent="-349250">
              <a:spcBef>
                <a:spcPts val="2100"/>
              </a:spcBef>
              <a:spcAft>
                <a:spcPts val="0"/>
              </a:spcAft>
              <a:buClr>
                <a:schemeClr val="lt1"/>
              </a:buClr>
              <a:buSzPts val="1900"/>
              <a:buChar char="■"/>
              <a:defRPr>
                <a:solidFill>
                  <a:schemeClr val="lt1"/>
                </a:solidFill>
              </a:defRPr>
            </a:lvl6pPr>
            <a:lvl7pPr marL="3200400" lvl="6" indent="-349250">
              <a:spcBef>
                <a:spcPts val="2100"/>
              </a:spcBef>
              <a:spcAft>
                <a:spcPts val="0"/>
              </a:spcAft>
              <a:buClr>
                <a:schemeClr val="lt1"/>
              </a:buClr>
              <a:buSzPts val="1900"/>
              <a:buChar char="●"/>
              <a:defRPr>
                <a:solidFill>
                  <a:schemeClr val="lt1"/>
                </a:solidFill>
              </a:defRPr>
            </a:lvl7pPr>
            <a:lvl8pPr marL="3657600" lvl="7" indent="-349250">
              <a:spcBef>
                <a:spcPts val="2100"/>
              </a:spcBef>
              <a:spcAft>
                <a:spcPts val="0"/>
              </a:spcAft>
              <a:buClr>
                <a:schemeClr val="lt1"/>
              </a:buClr>
              <a:buSzPts val="1900"/>
              <a:buChar char="○"/>
              <a:defRPr>
                <a:solidFill>
                  <a:schemeClr val="lt1"/>
                </a:solidFill>
              </a:defRPr>
            </a:lvl8pPr>
            <a:lvl9pPr marL="4114800" lvl="8" indent="-349250">
              <a:spcBef>
                <a:spcPts val="2100"/>
              </a:spcBef>
              <a:spcAft>
                <a:spcPts val="2100"/>
              </a:spcAft>
              <a:buClr>
                <a:schemeClr val="lt1"/>
              </a:buClr>
              <a:buSzPts val="1900"/>
              <a:buChar char="■"/>
              <a:defRPr>
                <a:solidFill>
                  <a:schemeClr val="lt1"/>
                </a:solidFill>
              </a:defRPr>
            </a:lvl9pPr>
          </a:lstStyle>
          <a:p>
            <a:endParaRPr/>
          </a:p>
        </p:txBody>
      </p:sp>
      <p:sp>
        <p:nvSpPr>
          <p:cNvPr id="48" name="Google Shape;48;p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400"/>
              <a:buNone/>
              <a:defRPr/>
            </a:lvl1pPr>
          </a:lstStyle>
          <a:p>
            <a:endParaRPr/>
          </a:p>
        </p:txBody>
      </p:sp>
      <p:sp>
        <p:nvSpPr>
          <p:cNvPr id="51" name="Google Shape;51;p10"/>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21800"/>
            <a:ext cx="11360700" cy="8349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Font typeface="Lato"/>
              <a:buChar char="●"/>
              <a:defRPr sz="2400">
                <a:solidFill>
                  <a:schemeClr val="dk2"/>
                </a:solidFill>
                <a:latin typeface="Lato"/>
                <a:ea typeface="Lato"/>
                <a:cs typeface="Lato"/>
                <a:sym typeface="Lato"/>
              </a:defRPr>
            </a:lvl1pPr>
            <a:lvl2pPr marL="914400" lvl="1"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2pPr>
            <a:lvl3pPr marL="1371600" lvl="2"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3pPr>
            <a:lvl4pPr marL="1828800" lvl="3"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4pPr>
            <a:lvl5pPr marL="2286000" lvl="4"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5pPr>
            <a:lvl6pPr marL="2743200" lvl="5"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6pPr>
            <a:lvl7pPr marL="3200400" lvl="6"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7pPr>
            <a:lvl8pPr marL="3657600" lvl="7" indent="-34925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8pPr>
            <a:lvl9pPr marL="4114800" lvl="8" indent="-349250">
              <a:lnSpc>
                <a:spcPct val="115000"/>
              </a:lnSpc>
              <a:spcBef>
                <a:spcPts val="2100"/>
              </a:spcBef>
              <a:spcAft>
                <a:spcPts val="2100"/>
              </a:spcAft>
              <a:buClr>
                <a:schemeClr val="dk2"/>
              </a:buClr>
              <a:buSzPts val="1900"/>
              <a:buFont typeface="Lato"/>
              <a:buChar char="■"/>
              <a:defRPr sz="1900">
                <a:solidFill>
                  <a:schemeClr val="dk2"/>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hyperlink" Target="http://www.ed.gov.nl.ca/edu/earlychildhood/index.html" TargetMode="External"/><Relationship Id="rId3" Type="http://schemas.openxmlformats.org/officeDocument/2006/relationships/hyperlink" Target="http://childcareframework.com/play-participation-and-possibilities/" TargetMode="External"/><Relationship Id="rId7" Type="http://schemas.openxmlformats.org/officeDocument/2006/relationships/hyperlink" Target="https://www.mfa.gouv.qc.ca/fr/publication/Documents/programme_educatif_en.pdf" TargetMode="External"/><Relationship Id="rId12" Type="http://schemas.openxmlformats.org/officeDocument/2006/relationships/hyperlink" Target="https://www.canada.ca/en/employment-social-development/programs/indigenous-early-learning/2018-framework.html"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www.edu.gov.on.ca/childcare/howlearninghappens.pdf" TargetMode="External"/><Relationship Id="rId11" Type="http://schemas.openxmlformats.org/officeDocument/2006/relationships/hyperlink" Target="https://www.ece.gov.nt.ca/sites/ece/files/resources/ecd_framework_and_action_plan-_final_-_mar_2014.pdf" TargetMode="External"/><Relationship Id="rId5" Type="http://schemas.openxmlformats.org/officeDocument/2006/relationships/hyperlink" Target="http://publications.gov.sk.ca/documents/11/82946-ELPG%20Complete%20document.pdf" TargetMode="External"/><Relationship Id="rId10" Type="http://schemas.openxmlformats.org/officeDocument/2006/relationships/hyperlink" Target="https://www.gov.mb.ca/fs/childcare/resources/pubs/early_returns.pdf" TargetMode="External"/><Relationship Id="rId4" Type="http://schemas.openxmlformats.org/officeDocument/2006/relationships/hyperlink" Target="https://www2.gov.bc.ca/assets/gov/education/early-learning/teach/earlylearning/draft_early_learning_framework_2018.pdf" TargetMode="External"/><Relationship Id="rId9" Type="http://schemas.openxmlformats.org/officeDocument/2006/relationships/hyperlink" Target="http://www.gov.pe.ca/eecd/eecd_EYFrWrk_Full.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hildcarequality.ca/" TargetMode="External"/><Relationship Id="rId7" Type="http://schemas.openxmlformats.org/officeDocument/2006/relationships/hyperlink" Target="https://findingqualitychildcare.ca/"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www.ontario.ca/document/kindergarten-program-2016/play-based-learning-culture-inquiry" TargetMode="External"/><Relationship Id="rId5" Type="http://schemas.openxmlformats.org/officeDocument/2006/relationships/hyperlink" Target="http://www.child-encyclopedia.com/play-based-learning" TargetMode="External"/><Relationship Id="rId4" Type="http://schemas.openxmlformats.org/officeDocument/2006/relationships/hyperlink" Target="http://www.childcarecanada.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BDF43E-8B22-4632-999F-A7E195D60056}"/>
              </a:ext>
            </a:extLst>
          </p:cNvPr>
          <p:cNvSpPr txBox="1">
            <a:spLocks/>
          </p:cNvSpPr>
          <p:nvPr/>
        </p:nvSpPr>
        <p:spPr>
          <a:xfrm>
            <a:off x="225399" y="186611"/>
            <a:ext cx="11707983" cy="6518990"/>
          </a:xfrm>
          <a:prstGeom prst="rect">
            <a:avLst/>
          </a:prstGeom>
          <a:noFill/>
          <a:ln>
            <a:noFill/>
          </a:ln>
        </p:spPr>
        <p:txBody>
          <a:bodyPr spcFirstLastPara="1" wrap="square"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1pPr>
            <a:lvl2pPr marR="0" lvl="1"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2pPr>
            <a:lvl3pPr marR="0" lvl="2"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3pPr>
            <a:lvl4pPr marR="0" lvl="3"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4pPr>
            <a:lvl5pPr marR="0" lvl="4"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5pPr>
            <a:lvl6pPr marR="0" lvl="5"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6pPr>
            <a:lvl7pPr marR="0" lvl="6"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7pPr>
            <a:lvl8pPr marR="0" lvl="7"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8pPr>
            <a:lvl9pPr marR="0" lvl="8"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9pPr>
          </a:lstStyle>
          <a:p>
            <a:r>
              <a:rPr lang="en-US" sz="3200" b="1" dirty="0"/>
              <a:t>The What to Look for in a Child-</a:t>
            </a:r>
            <a:r>
              <a:rPr lang="en-US" sz="3200" b="1" dirty="0" err="1"/>
              <a:t>Centred</a:t>
            </a:r>
            <a:br>
              <a:rPr lang="en-US" sz="3200" b="1" dirty="0"/>
            </a:br>
            <a:r>
              <a:rPr lang="en-US" sz="3200" b="1" dirty="0"/>
              <a:t>CNC Program Webinar</a:t>
            </a:r>
            <a:br>
              <a:rPr lang="en-US" sz="3200" b="1" dirty="0"/>
            </a:br>
            <a:r>
              <a:rPr lang="en-US" sz="3200" b="1" dirty="0"/>
              <a:t>will begin shortly</a:t>
            </a:r>
            <a:endParaRPr lang="en-US" sz="1800" dirty="0"/>
          </a:p>
        </p:txBody>
      </p:sp>
      <p:pic>
        <p:nvPicPr>
          <p:cNvPr id="2" name="Picture 1"/>
          <p:cNvPicPr>
            <a:picLocks noChangeAspect="1"/>
          </p:cNvPicPr>
          <p:nvPr/>
        </p:nvPicPr>
        <p:blipFill>
          <a:blip r:embed="rId2"/>
          <a:stretch>
            <a:fillRect/>
          </a:stretch>
        </p:blipFill>
        <p:spPr>
          <a:xfrm>
            <a:off x="225399" y="186611"/>
            <a:ext cx="1838132" cy="1838132"/>
          </a:xfrm>
          <a:prstGeom prst="rect">
            <a:avLst/>
          </a:prstGeom>
        </p:spPr>
      </p:pic>
    </p:spTree>
    <p:extLst>
      <p:ext uri="{BB962C8B-B14F-4D97-AF65-F5344CB8AC3E}">
        <p14:creationId xmlns:p14="http://schemas.microsoft.com/office/powerpoint/2010/main" val="198005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body" idx="1"/>
          </p:nvPr>
        </p:nvSpPr>
        <p:spPr>
          <a:xfrm>
            <a:off x="838200" y="1825624"/>
            <a:ext cx="10515600" cy="4714071"/>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b="1"/>
              <a:t>“Children</a:t>
            </a:r>
            <a:r>
              <a:rPr lang="en-US"/>
              <a:t> are competent, capable of complex thinking, curious, and rich in potential. They grow up in families with diverse social, cultural, and linguistic perspectives. Every child should feel that he or she belongs, is a valuable contributor to his or her surroundings, and deserves the opportunity to succeed. When we recognize children as capable and curious, we are more likely to deliver programs and services that value and build on their strengths and abilities.”			                     </a:t>
            </a:r>
            <a:endParaRPr/>
          </a:p>
          <a:p>
            <a:pPr marL="114300" lvl="0" indent="0" algn="l" rtl="0">
              <a:lnSpc>
                <a:spcPct val="90000"/>
              </a:lnSpc>
              <a:spcBef>
                <a:spcPts val="1000"/>
              </a:spcBef>
              <a:spcAft>
                <a:spcPts val="0"/>
              </a:spcAft>
              <a:buSzPts val="1800"/>
              <a:buNone/>
            </a:pPr>
            <a:endParaRPr sz="1800"/>
          </a:p>
          <a:p>
            <a:pPr marL="114300" lvl="0" indent="0" algn="l" rtl="0">
              <a:lnSpc>
                <a:spcPct val="90000"/>
              </a:lnSpc>
              <a:spcBef>
                <a:spcPts val="1000"/>
              </a:spcBef>
              <a:spcAft>
                <a:spcPts val="0"/>
              </a:spcAft>
              <a:buSzPts val="1800"/>
              <a:buNone/>
            </a:pPr>
            <a:endParaRPr sz="1800"/>
          </a:p>
          <a:p>
            <a:pPr marL="114300" lvl="0" indent="0" algn="r" rtl="0">
              <a:lnSpc>
                <a:spcPct val="90000"/>
              </a:lnSpc>
              <a:spcBef>
                <a:spcPts val="1000"/>
              </a:spcBef>
              <a:spcAft>
                <a:spcPts val="0"/>
              </a:spcAft>
              <a:buSzPts val="1800"/>
              <a:buNone/>
            </a:pPr>
            <a:r>
              <a:rPr lang="en-US" sz="1800">
                <a:solidFill>
                  <a:srgbClr val="3C78D8"/>
                </a:solidFill>
              </a:rPr>
              <a:t>		               Ontario: </a:t>
            </a:r>
            <a:r>
              <a:rPr lang="en-US" sz="1800" i="1">
                <a:solidFill>
                  <a:srgbClr val="3C78D8"/>
                </a:solidFill>
              </a:rPr>
              <a:t>How Does Learning Happen? Ontario’s Pedagogy for the Early Years </a:t>
            </a:r>
            <a:r>
              <a:rPr lang="en-US" sz="1800">
                <a:solidFill>
                  <a:srgbClr val="3C78D8"/>
                </a:solidFill>
              </a:rPr>
              <a:t>(p. 6)</a:t>
            </a:r>
            <a:endParaRPr>
              <a:solidFill>
                <a:srgbClr val="3C78D8"/>
              </a:solidFill>
            </a:endParaRPr>
          </a:p>
        </p:txBody>
      </p:sp>
      <p:sp>
        <p:nvSpPr>
          <p:cNvPr id="116" name="Google Shape;11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600" b="1"/>
              <a:t>More ways to understand child-centred practice</a:t>
            </a:r>
            <a:br>
              <a:rPr lang="en-US" sz="3600" b="1"/>
            </a:br>
            <a:r>
              <a:rPr lang="en-US" sz="2800" b="1"/>
              <a:t>~ some samples from provincial Early Learning Frameworks ~ </a:t>
            </a:r>
            <a:endParaRPr sz="2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450300" y="382525"/>
            <a:ext cx="112914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000"/>
              <a:t>C</a:t>
            </a:r>
            <a:r>
              <a:rPr lang="en-US" sz="4000" b="1"/>
              <a:t>ommon elements across </a:t>
            </a:r>
            <a:endParaRPr sz="4000" b="1"/>
          </a:p>
          <a:p>
            <a:pPr marL="0" lvl="0" indent="0" algn="ctr" rtl="0">
              <a:lnSpc>
                <a:spcPct val="90000"/>
              </a:lnSpc>
              <a:spcBef>
                <a:spcPts val="0"/>
              </a:spcBef>
              <a:spcAft>
                <a:spcPts val="0"/>
              </a:spcAft>
              <a:buClr>
                <a:schemeClr val="dk1"/>
              </a:buClr>
              <a:buSzPts val="4400"/>
              <a:buFont typeface="Calibri"/>
              <a:buNone/>
            </a:pPr>
            <a:r>
              <a:rPr lang="en-US" sz="4000" b="1"/>
              <a:t>Canada’s early </a:t>
            </a:r>
            <a:r>
              <a:rPr lang="en-US" sz="4000"/>
              <a:t>l</a:t>
            </a:r>
            <a:r>
              <a:rPr lang="en-US" sz="4000" b="1"/>
              <a:t>earning frameworks</a:t>
            </a:r>
            <a:endParaRPr sz="4000"/>
          </a:p>
        </p:txBody>
      </p:sp>
      <p:grpSp>
        <p:nvGrpSpPr>
          <p:cNvPr id="122" name="Google Shape;122;p23"/>
          <p:cNvGrpSpPr/>
          <p:nvPr/>
        </p:nvGrpSpPr>
        <p:grpSpPr>
          <a:xfrm>
            <a:off x="2932368" y="1865219"/>
            <a:ext cx="6375159" cy="4134977"/>
            <a:chOff x="2035686" y="398124"/>
            <a:chExt cx="6575718" cy="4505805"/>
          </a:xfrm>
        </p:grpSpPr>
        <p:sp>
          <p:nvSpPr>
            <p:cNvPr id="123" name="Google Shape;123;p23"/>
            <p:cNvSpPr/>
            <p:nvPr/>
          </p:nvSpPr>
          <p:spPr>
            <a:xfrm>
              <a:off x="4521879" y="1225716"/>
              <a:ext cx="1570226" cy="1570419"/>
            </a:xfrm>
            <a:prstGeom prst="ellipse">
              <a:avLst/>
            </a:prstGeom>
            <a:solidFill>
              <a:schemeClr val="lt1">
                <a:alpha val="49803"/>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24" name="Google Shape;124;p23"/>
            <p:cNvSpPr/>
            <p:nvPr/>
          </p:nvSpPr>
          <p:spPr>
            <a:xfrm>
              <a:off x="4407367" y="627077"/>
              <a:ext cx="1799100" cy="33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25" name="Google Shape;125;p23"/>
            <p:cNvSpPr txBox="1"/>
            <p:nvPr/>
          </p:nvSpPr>
          <p:spPr>
            <a:xfrm>
              <a:off x="4258589" y="398124"/>
              <a:ext cx="2080500" cy="963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i="0" u="none" strike="noStrike" cap="none">
                  <a:solidFill>
                    <a:srgbClr val="3D85C6"/>
                  </a:solidFill>
                  <a:latin typeface="PT Sans"/>
                  <a:ea typeface="PT Sans"/>
                  <a:cs typeface="PT Sans"/>
                  <a:sym typeface="PT Sans"/>
                </a:rPr>
                <a:t>Importance of play</a:t>
              </a:r>
              <a:endParaRPr>
                <a:solidFill>
                  <a:srgbClr val="3D85C6"/>
                </a:solidFill>
                <a:latin typeface="PT Sans"/>
                <a:ea typeface="PT Sans"/>
                <a:cs typeface="PT Sans"/>
                <a:sym typeface="PT Sans"/>
              </a:endParaRPr>
            </a:p>
          </p:txBody>
        </p:sp>
        <p:sp>
          <p:nvSpPr>
            <p:cNvPr id="126" name="Google Shape;126;p23"/>
            <p:cNvSpPr/>
            <p:nvPr/>
          </p:nvSpPr>
          <p:spPr>
            <a:xfrm>
              <a:off x="4982478" y="1447173"/>
              <a:ext cx="1570226" cy="1570419"/>
            </a:xfrm>
            <a:prstGeom prst="ellipse">
              <a:avLst/>
            </a:prstGeom>
            <a:solidFill>
              <a:schemeClr val="lt1">
                <a:alpha val="49803"/>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27" name="Google Shape;127;p23"/>
            <p:cNvSpPr/>
            <p:nvPr/>
          </p:nvSpPr>
          <p:spPr>
            <a:xfrm>
              <a:off x="6746367" y="914713"/>
              <a:ext cx="1701079" cy="10591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28" name="Google Shape;128;p23"/>
            <p:cNvSpPr txBox="1"/>
            <p:nvPr/>
          </p:nvSpPr>
          <p:spPr>
            <a:xfrm>
              <a:off x="6593967" y="1233180"/>
              <a:ext cx="1701000" cy="1059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i="0" u="none" strike="noStrike" cap="none">
                  <a:solidFill>
                    <a:srgbClr val="3D85C6"/>
                  </a:solidFill>
                  <a:latin typeface="PT Sans"/>
                  <a:ea typeface="PT Sans"/>
                  <a:cs typeface="PT Sans"/>
                  <a:sym typeface="PT Sans"/>
                </a:rPr>
                <a:t>Environment as a teacher</a:t>
              </a:r>
              <a:endParaRPr>
                <a:solidFill>
                  <a:srgbClr val="3D85C6"/>
                </a:solidFill>
                <a:latin typeface="PT Sans"/>
                <a:ea typeface="PT Sans"/>
                <a:cs typeface="PT Sans"/>
                <a:sym typeface="PT Sans"/>
              </a:endParaRPr>
            </a:p>
          </p:txBody>
        </p:sp>
        <p:sp>
          <p:nvSpPr>
            <p:cNvPr id="129" name="Google Shape;129;p23"/>
            <p:cNvSpPr/>
            <p:nvPr/>
          </p:nvSpPr>
          <p:spPr>
            <a:xfrm>
              <a:off x="5095666" y="1945452"/>
              <a:ext cx="1570226" cy="1570419"/>
            </a:xfrm>
            <a:prstGeom prst="ellipse">
              <a:avLst/>
            </a:prstGeom>
            <a:solidFill>
              <a:schemeClr val="lt1">
                <a:alpha val="49803"/>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30" name="Google Shape;130;p23"/>
            <p:cNvSpPr/>
            <p:nvPr/>
          </p:nvSpPr>
          <p:spPr>
            <a:xfrm>
              <a:off x="6909932" y="2262713"/>
              <a:ext cx="1668366" cy="11313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31" name="Google Shape;131;p23"/>
            <p:cNvSpPr txBox="1"/>
            <p:nvPr/>
          </p:nvSpPr>
          <p:spPr>
            <a:xfrm>
              <a:off x="6719604" y="2428810"/>
              <a:ext cx="1891800" cy="1131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i="0" u="none" strike="noStrike" cap="none">
                  <a:solidFill>
                    <a:srgbClr val="3D85C6"/>
                  </a:solidFill>
                  <a:latin typeface="PT Sans"/>
                  <a:ea typeface="PT Sans"/>
                  <a:cs typeface="PT Sans"/>
                  <a:sym typeface="PT Sans"/>
                </a:rPr>
                <a:t>Continuity of care</a:t>
              </a:r>
              <a:endParaRPr>
                <a:solidFill>
                  <a:srgbClr val="3D85C6"/>
                </a:solidFill>
                <a:latin typeface="PT Sans"/>
                <a:ea typeface="PT Sans"/>
                <a:cs typeface="PT Sans"/>
                <a:sym typeface="PT Sans"/>
              </a:endParaRPr>
            </a:p>
          </p:txBody>
        </p:sp>
        <p:sp>
          <p:nvSpPr>
            <p:cNvPr id="132" name="Google Shape;132;p23"/>
            <p:cNvSpPr/>
            <p:nvPr/>
          </p:nvSpPr>
          <p:spPr>
            <a:xfrm>
              <a:off x="4777040" y="2345037"/>
              <a:ext cx="1570226" cy="1570419"/>
            </a:xfrm>
            <a:prstGeom prst="ellipse">
              <a:avLst/>
            </a:prstGeom>
            <a:solidFill>
              <a:schemeClr val="lt1">
                <a:alpha val="49803"/>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33" name="Google Shape;133;p23"/>
            <p:cNvSpPr/>
            <p:nvPr/>
          </p:nvSpPr>
          <p:spPr>
            <a:xfrm>
              <a:off x="6190245" y="3779212"/>
              <a:ext cx="1799218" cy="10350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34" name="Google Shape;134;p23"/>
            <p:cNvSpPr txBox="1"/>
            <p:nvPr/>
          </p:nvSpPr>
          <p:spPr>
            <a:xfrm>
              <a:off x="5542915" y="3868928"/>
              <a:ext cx="2878200" cy="1035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i="0" u="none" strike="noStrike" cap="none">
                  <a:solidFill>
                    <a:srgbClr val="3D85C6"/>
                  </a:solidFill>
                  <a:latin typeface="PT Sans"/>
                  <a:ea typeface="PT Sans"/>
                  <a:cs typeface="PT Sans"/>
                  <a:sym typeface="PT Sans"/>
                </a:rPr>
                <a:t>Image of the child, family, educator, community</a:t>
              </a:r>
              <a:endParaRPr>
                <a:solidFill>
                  <a:srgbClr val="3D85C6"/>
                </a:solidFill>
                <a:latin typeface="PT Sans"/>
                <a:ea typeface="PT Sans"/>
                <a:cs typeface="PT Sans"/>
                <a:sym typeface="PT Sans"/>
              </a:endParaRPr>
            </a:p>
          </p:txBody>
        </p:sp>
        <p:sp>
          <p:nvSpPr>
            <p:cNvPr id="135" name="Google Shape;135;p23"/>
            <p:cNvSpPr/>
            <p:nvPr/>
          </p:nvSpPr>
          <p:spPr>
            <a:xfrm>
              <a:off x="4266717" y="2345037"/>
              <a:ext cx="1570226" cy="1570419"/>
            </a:xfrm>
            <a:prstGeom prst="ellipse">
              <a:avLst/>
            </a:prstGeom>
            <a:solidFill>
              <a:schemeClr val="lt1">
                <a:alpha val="49803"/>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36" name="Google Shape;136;p23"/>
            <p:cNvSpPr/>
            <p:nvPr/>
          </p:nvSpPr>
          <p:spPr>
            <a:xfrm>
              <a:off x="2624521" y="3779212"/>
              <a:ext cx="1799218" cy="10350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37" name="Google Shape;137;p23"/>
            <p:cNvSpPr txBox="1"/>
            <p:nvPr/>
          </p:nvSpPr>
          <p:spPr>
            <a:xfrm>
              <a:off x="2473716" y="3868929"/>
              <a:ext cx="2388000" cy="1035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i="0" u="none" strike="noStrike" cap="none">
                  <a:solidFill>
                    <a:srgbClr val="3D85C6"/>
                  </a:solidFill>
                  <a:latin typeface="PT Sans"/>
                  <a:ea typeface="PT Sans"/>
                  <a:cs typeface="PT Sans"/>
                  <a:sym typeface="PT Sans"/>
                </a:rPr>
                <a:t>Inclusion, Diversity, Belonging</a:t>
              </a:r>
              <a:endParaRPr>
                <a:solidFill>
                  <a:srgbClr val="3D85C6"/>
                </a:solidFill>
                <a:latin typeface="PT Sans"/>
                <a:ea typeface="PT Sans"/>
                <a:cs typeface="PT Sans"/>
                <a:sym typeface="PT Sans"/>
              </a:endParaRPr>
            </a:p>
          </p:txBody>
        </p:sp>
        <p:sp>
          <p:nvSpPr>
            <p:cNvPr id="138" name="Google Shape;138;p23"/>
            <p:cNvSpPr/>
            <p:nvPr/>
          </p:nvSpPr>
          <p:spPr>
            <a:xfrm>
              <a:off x="3948091" y="1945452"/>
              <a:ext cx="1570226" cy="1570419"/>
            </a:xfrm>
            <a:prstGeom prst="ellipse">
              <a:avLst/>
            </a:prstGeom>
            <a:solidFill>
              <a:schemeClr val="lt1">
                <a:alpha val="49803"/>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39" name="Google Shape;139;p23"/>
            <p:cNvSpPr/>
            <p:nvPr/>
          </p:nvSpPr>
          <p:spPr>
            <a:xfrm>
              <a:off x="2035686" y="2262713"/>
              <a:ext cx="1668366" cy="11313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40" name="Google Shape;140;p23"/>
            <p:cNvSpPr txBox="1"/>
            <p:nvPr/>
          </p:nvSpPr>
          <p:spPr>
            <a:xfrm>
              <a:off x="2040470" y="2428812"/>
              <a:ext cx="1891800" cy="1131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i="0" u="none" strike="noStrike" cap="none">
                  <a:solidFill>
                    <a:srgbClr val="3D85C6"/>
                  </a:solidFill>
                  <a:latin typeface="PT Sans"/>
                  <a:ea typeface="PT Sans"/>
                  <a:cs typeface="PT Sans"/>
                  <a:sym typeface="PT Sans"/>
                </a:rPr>
                <a:t>Everyday experiences</a:t>
              </a:r>
              <a:endParaRPr>
                <a:solidFill>
                  <a:srgbClr val="3D85C6"/>
                </a:solidFill>
                <a:latin typeface="PT Sans"/>
                <a:ea typeface="PT Sans"/>
                <a:cs typeface="PT Sans"/>
                <a:sym typeface="PT Sans"/>
              </a:endParaRPr>
            </a:p>
          </p:txBody>
        </p:sp>
        <p:sp>
          <p:nvSpPr>
            <p:cNvPr id="141" name="Google Shape;141;p23"/>
            <p:cNvSpPr/>
            <p:nvPr/>
          </p:nvSpPr>
          <p:spPr>
            <a:xfrm>
              <a:off x="4061279" y="1447173"/>
              <a:ext cx="1570226" cy="1570419"/>
            </a:xfrm>
            <a:prstGeom prst="ellipse">
              <a:avLst/>
            </a:prstGeom>
            <a:solidFill>
              <a:schemeClr val="lt1">
                <a:alpha val="49803"/>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42" name="Google Shape;142;p23"/>
            <p:cNvSpPr/>
            <p:nvPr/>
          </p:nvSpPr>
          <p:spPr>
            <a:xfrm>
              <a:off x="2166538" y="914713"/>
              <a:ext cx="1701079" cy="10591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D85C6"/>
                </a:solidFill>
                <a:latin typeface="PT Sans"/>
                <a:ea typeface="PT Sans"/>
                <a:cs typeface="PT Sans"/>
                <a:sym typeface="PT Sans"/>
              </a:endParaRPr>
            </a:p>
          </p:txBody>
        </p:sp>
        <p:sp>
          <p:nvSpPr>
            <p:cNvPr id="143" name="Google Shape;143;p23"/>
            <p:cNvSpPr txBox="1"/>
            <p:nvPr/>
          </p:nvSpPr>
          <p:spPr>
            <a:xfrm>
              <a:off x="2395138" y="1080780"/>
              <a:ext cx="1701000" cy="1059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i="0" u="none" strike="noStrike" cap="none">
                  <a:solidFill>
                    <a:srgbClr val="3D85C6"/>
                  </a:solidFill>
                  <a:latin typeface="PT Sans"/>
                  <a:ea typeface="PT Sans"/>
                  <a:cs typeface="PT Sans"/>
                  <a:sym typeface="PT Sans"/>
                </a:rPr>
                <a:t>Relationships</a:t>
              </a:r>
              <a:endParaRPr>
                <a:solidFill>
                  <a:srgbClr val="3D85C6"/>
                </a:solidFill>
                <a:latin typeface="PT Sans"/>
                <a:ea typeface="PT Sans"/>
                <a:cs typeface="PT Sans"/>
                <a:sym typeface="PT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ctrTitle"/>
          </p:nvPr>
        </p:nvSpPr>
        <p:spPr>
          <a:xfrm>
            <a:off x="3962000" y="2754450"/>
            <a:ext cx="4188300" cy="1349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a:t>What is </a:t>
            </a:r>
            <a:endParaRPr b="1"/>
          </a:p>
          <a:p>
            <a:pPr marL="0" lvl="0" indent="0" algn="ctr" rtl="0">
              <a:lnSpc>
                <a:spcPct val="90000"/>
              </a:lnSpc>
              <a:spcBef>
                <a:spcPts val="0"/>
              </a:spcBef>
              <a:spcAft>
                <a:spcPts val="0"/>
              </a:spcAft>
              <a:buClr>
                <a:schemeClr val="dk1"/>
              </a:buClr>
              <a:buSzPts val="6000"/>
              <a:buFont typeface="Calibri"/>
              <a:buNone/>
            </a:pPr>
            <a:r>
              <a:rPr lang="en-US" b="1"/>
              <a:t>Quality </a:t>
            </a:r>
            <a:r>
              <a:rPr lang="en-US"/>
              <a:t>C</a:t>
            </a:r>
            <a:r>
              <a:rPr lang="en-US" b="1"/>
              <a:t>are?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Multiple Perspectives on Quality </a:t>
            </a:r>
            <a:endParaRPr b="1"/>
          </a:p>
        </p:txBody>
      </p:sp>
      <p:sp>
        <p:nvSpPr>
          <p:cNvPr id="156" name="Google Shape;156;p25"/>
          <p:cNvSpPr txBox="1">
            <a:spLocks noGrp="1"/>
          </p:cNvSpPr>
          <p:nvPr>
            <p:ph type="body" idx="1"/>
          </p:nvPr>
        </p:nvSpPr>
        <p:spPr>
          <a:xfrm>
            <a:off x="838200" y="2014001"/>
            <a:ext cx="10515600" cy="43818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960"/>
              <a:buNone/>
            </a:pPr>
            <a:endParaRPr sz="1960"/>
          </a:p>
          <a:p>
            <a:pPr marL="228600" lvl="0" indent="-228600" algn="l" rtl="0">
              <a:lnSpc>
                <a:spcPct val="70000"/>
              </a:lnSpc>
              <a:spcBef>
                <a:spcPts val="1000"/>
              </a:spcBef>
              <a:spcAft>
                <a:spcPts val="0"/>
              </a:spcAft>
              <a:buClr>
                <a:srgbClr val="000000"/>
              </a:buClr>
              <a:buSzPts val="1960"/>
              <a:buChar char="•"/>
            </a:pPr>
            <a:r>
              <a:rPr lang="en-US">
                <a:solidFill>
                  <a:srgbClr val="000000"/>
                </a:solidFill>
              </a:rPr>
              <a:t>Top-down perspective </a:t>
            </a:r>
            <a:endParaRPr/>
          </a:p>
          <a:p>
            <a:pPr marL="228600" lvl="0" indent="-228600" algn="l" rtl="0">
              <a:lnSpc>
                <a:spcPct val="70000"/>
              </a:lnSpc>
              <a:spcBef>
                <a:spcPts val="1000"/>
              </a:spcBef>
              <a:spcAft>
                <a:spcPts val="0"/>
              </a:spcAft>
              <a:buClr>
                <a:srgbClr val="000000"/>
              </a:buClr>
              <a:buSzPts val="1960"/>
              <a:buChar char="•"/>
            </a:pPr>
            <a:r>
              <a:rPr lang="en-US">
                <a:solidFill>
                  <a:srgbClr val="000000"/>
                </a:solidFill>
              </a:rPr>
              <a:t>Bottom up perspective </a:t>
            </a:r>
            <a:endParaRPr/>
          </a:p>
          <a:p>
            <a:pPr marL="228600" lvl="0" indent="-228600" algn="l" rtl="0">
              <a:lnSpc>
                <a:spcPct val="70000"/>
              </a:lnSpc>
              <a:spcBef>
                <a:spcPts val="1000"/>
              </a:spcBef>
              <a:spcAft>
                <a:spcPts val="0"/>
              </a:spcAft>
              <a:buClr>
                <a:srgbClr val="000000"/>
              </a:buClr>
              <a:buSzPts val="1960"/>
              <a:buChar char="•"/>
            </a:pPr>
            <a:r>
              <a:rPr lang="en-US">
                <a:solidFill>
                  <a:srgbClr val="000000"/>
                </a:solidFill>
              </a:rPr>
              <a:t>Take the children’s perspective </a:t>
            </a:r>
            <a:endParaRPr/>
          </a:p>
          <a:p>
            <a:pPr marL="228600" lvl="0" indent="-228600" algn="l" rtl="0">
              <a:lnSpc>
                <a:spcPct val="70000"/>
              </a:lnSpc>
              <a:spcBef>
                <a:spcPts val="1000"/>
              </a:spcBef>
              <a:spcAft>
                <a:spcPts val="0"/>
              </a:spcAft>
              <a:buClr>
                <a:srgbClr val="000000"/>
              </a:buClr>
              <a:buSzPts val="1960"/>
              <a:buChar char="•"/>
            </a:pPr>
            <a:r>
              <a:rPr lang="en-US">
                <a:solidFill>
                  <a:srgbClr val="000000"/>
                </a:solidFill>
              </a:rPr>
              <a:t>Inside perspective</a:t>
            </a:r>
            <a:endParaRPr>
              <a:solidFill>
                <a:schemeClr val="dk1"/>
              </a:solidFill>
            </a:endParaRPr>
          </a:p>
          <a:p>
            <a:pPr marL="228600" lvl="0" indent="-228600" algn="l" rtl="0">
              <a:lnSpc>
                <a:spcPct val="70000"/>
              </a:lnSpc>
              <a:spcBef>
                <a:spcPts val="1000"/>
              </a:spcBef>
              <a:spcAft>
                <a:spcPts val="0"/>
              </a:spcAft>
              <a:buClr>
                <a:srgbClr val="000000"/>
              </a:buClr>
              <a:buSzPts val="1960"/>
              <a:buChar char="•"/>
            </a:pPr>
            <a:r>
              <a:rPr lang="en-US">
                <a:solidFill>
                  <a:srgbClr val="000000"/>
                </a:solidFill>
              </a:rPr>
              <a:t>Outside - inside</a:t>
            </a:r>
            <a:endParaRPr>
              <a:solidFill>
                <a:srgbClr val="000000"/>
              </a:solidFill>
            </a:endParaRPr>
          </a:p>
          <a:p>
            <a:pPr marL="228600" lvl="0" indent="-228600" algn="l" rtl="0">
              <a:lnSpc>
                <a:spcPct val="70000"/>
              </a:lnSpc>
              <a:spcBef>
                <a:spcPts val="1000"/>
              </a:spcBef>
              <a:spcAft>
                <a:spcPts val="0"/>
              </a:spcAft>
              <a:buClr>
                <a:srgbClr val="000000"/>
              </a:buClr>
              <a:buSzPts val="1960"/>
              <a:buChar char="•"/>
            </a:pPr>
            <a:r>
              <a:rPr lang="en-US">
                <a:solidFill>
                  <a:srgbClr val="000000"/>
                </a:solidFill>
              </a:rPr>
              <a:t>Outside perspective</a:t>
            </a:r>
            <a:endParaRPr>
              <a:solidFill>
                <a:srgbClr val="000000"/>
              </a:solidFill>
            </a:endParaRPr>
          </a:p>
          <a:p>
            <a:pPr marL="0" lvl="0" indent="0" algn="r" rtl="0">
              <a:spcBef>
                <a:spcPts val="0"/>
              </a:spcBef>
              <a:spcAft>
                <a:spcPts val="0"/>
              </a:spcAft>
              <a:buNone/>
            </a:pPr>
            <a:r>
              <a:rPr lang="en-US" sz="1700">
                <a:solidFill>
                  <a:schemeClr val="accent2"/>
                </a:solidFill>
                <a:latin typeface="PT Sans Narrow"/>
                <a:ea typeface="PT Sans Narrow"/>
                <a:cs typeface="PT Sans Narrow"/>
                <a:sym typeface="PT Sans Narrow"/>
              </a:rPr>
              <a:t>(Katz, 1993)</a:t>
            </a:r>
            <a:r>
              <a:rPr lang="en-US" sz="4800">
                <a:solidFill>
                  <a:schemeClr val="accent2"/>
                </a:solidFill>
                <a:latin typeface="PT Sans Narrow"/>
                <a:ea typeface="PT Sans Narrow"/>
                <a:cs typeface="PT Sans Narrow"/>
                <a:sym typeface="PT Sans Narrow"/>
              </a:rPr>
              <a:t> </a:t>
            </a:r>
            <a:endParaRPr>
              <a:solidFill>
                <a:schemeClr val="accent2"/>
              </a:solidFill>
            </a:endParaRPr>
          </a:p>
          <a:p>
            <a:pPr marL="228600" lvl="0" indent="-104140" algn="l" rtl="0">
              <a:lnSpc>
                <a:spcPct val="70000"/>
              </a:lnSpc>
              <a:spcBef>
                <a:spcPts val="1000"/>
              </a:spcBef>
              <a:spcAft>
                <a:spcPts val="0"/>
              </a:spcAft>
              <a:buClr>
                <a:schemeClr val="dk1"/>
              </a:buClr>
              <a:buSzPts val="1960"/>
              <a:buNone/>
            </a:pPr>
            <a:endParaRPr>
              <a:solidFill>
                <a:srgbClr val="000000"/>
              </a:solidFill>
            </a:endParaRPr>
          </a:p>
          <a:p>
            <a:pPr marL="0" lvl="0" indent="0" algn="l" rtl="0">
              <a:lnSpc>
                <a:spcPct val="70000"/>
              </a:lnSpc>
              <a:spcBef>
                <a:spcPts val="1000"/>
              </a:spcBef>
              <a:spcAft>
                <a:spcPts val="0"/>
              </a:spcAft>
              <a:buClr>
                <a:schemeClr val="dk1"/>
              </a:buClr>
              <a:buSzPts val="1960"/>
              <a:buNone/>
            </a:pPr>
            <a:endParaRPr sz="196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Quality care</a:t>
            </a:r>
            <a:endParaRPr/>
          </a:p>
        </p:txBody>
      </p:sp>
      <p:sp>
        <p:nvSpPr>
          <p:cNvPr id="162" name="Google Shape;162;p26"/>
          <p:cNvSpPr txBox="1">
            <a:spLocks noGrp="1"/>
          </p:cNvSpPr>
          <p:nvPr>
            <p:ph type="body" idx="1"/>
          </p:nvPr>
        </p:nvSpPr>
        <p:spPr>
          <a:xfrm>
            <a:off x="3575950" y="1520700"/>
            <a:ext cx="7952400" cy="4745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chemeClr val="dk1"/>
              </a:buClr>
              <a:buSzPts val="3000"/>
              <a:buNone/>
            </a:pPr>
            <a:r>
              <a:rPr lang="en-US"/>
              <a:t>Qualified Staff:</a:t>
            </a:r>
            <a:endParaRPr/>
          </a:p>
          <a:p>
            <a:pPr marL="1143000" lvl="3" indent="-215900" algn="l" rtl="0">
              <a:lnSpc>
                <a:spcPct val="80000"/>
              </a:lnSpc>
              <a:spcBef>
                <a:spcPts val="500"/>
              </a:spcBef>
              <a:spcAft>
                <a:spcPts val="0"/>
              </a:spcAft>
              <a:buClr>
                <a:schemeClr val="dk2"/>
              </a:buClr>
              <a:buSzPts val="2400"/>
              <a:buChar char="•"/>
            </a:pPr>
            <a:r>
              <a:rPr lang="en-US" sz="2400"/>
              <a:t>appropriate staff-child interactions</a:t>
            </a:r>
            <a:endParaRPr sz="2400"/>
          </a:p>
          <a:p>
            <a:pPr marL="1143000" lvl="3" indent="-215900" algn="l" rtl="0">
              <a:lnSpc>
                <a:spcPct val="80000"/>
              </a:lnSpc>
              <a:spcBef>
                <a:spcPts val="500"/>
              </a:spcBef>
              <a:spcAft>
                <a:spcPts val="0"/>
              </a:spcAft>
              <a:buClr>
                <a:schemeClr val="dk2"/>
              </a:buClr>
              <a:buSzPts val="2400"/>
              <a:buChar char="•"/>
            </a:pPr>
            <a:r>
              <a:rPr lang="en-US" sz="2400"/>
              <a:t>knowledge of child development &amp; curriculum</a:t>
            </a:r>
            <a:endParaRPr sz="2400"/>
          </a:p>
          <a:p>
            <a:pPr marL="1143000" lvl="3" indent="-215900" algn="l" rtl="0">
              <a:lnSpc>
                <a:spcPct val="80000"/>
              </a:lnSpc>
              <a:spcBef>
                <a:spcPts val="500"/>
              </a:spcBef>
              <a:spcAft>
                <a:spcPts val="0"/>
              </a:spcAft>
              <a:buClr>
                <a:schemeClr val="dk2"/>
              </a:buClr>
              <a:buSzPts val="2400"/>
              <a:buChar char="•"/>
            </a:pPr>
            <a:r>
              <a:rPr lang="en-US" sz="2400"/>
              <a:t>consistent staffing</a:t>
            </a:r>
            <a:endParaRPr sz="2400"/>
          </a:p>
          <a:p>
            <a:pPr marL="914400" lvl="3" indent="0" algn="l" rtl="0">
              <a:lnSpc>
                <a:spcPct val="80000"/>
              </a:lnSpc>
              <a:spcBef>
                <a:spcPts val="500"/>
              </a:spcBef>
              <a:spcAft>
                <a:spcPts val="0"/>
              </a:spcAft>
              <a:buClr>
                <a:schemeClr val="dk1"/>
              </a:buClr>
              <a:buSzPts val="2600"/>
              <a:buNone/>
            </a:pPr>
            <a:endParaRPr sz="1200"/>
          </a:p>
          <a:p>
            <a:pPr marL="0" lvl="0" indent="0" algn="l" rtl="0">
              <a:lnSpc>
                <a:spcPct val="80000"/>
              </a:lnSpc>
              <a:spcBef>
                <a:spcPts val="1000"/>
              </a:spcBef>
              <a:spcAft>
                <a:spcPts val="0"/>
              </a:spcAft>
              <a:buClr>
                <a:schemeClr val="dk1"/>
              </a:buClr>
              <a:buSzPts val="3000"/>
              <a:buNone/>
            </a:pPr>
            <a:r>
              <a:rPr lang="en-US"/>
              <a:t>Standards relating to:</a:t>
            </a:r>
            <a:endParaRPr/>
          </a:p>
          <a:p>
            <a:pPr marL="1371600" lvl="2" indent="-381000" algn="l" rtl="0">
              <a:lnSpc>
                <a:spcPct val="80000"/>
              </a:lnSpc>
              <a:spcBef>
                <a:spcPts val="500"/>
              </a:spcBef>
              <a:spcAft>
                <a:spcPts val="0"/>
              </a:spcAft>
              <a:buClr>
                <a:schemeClr val="dk2"/>
              </a:buClr>
              <a:buSzPts val="2400"/>
              <a:buChar char="•"/>
            </a:pPr>
            <a:r>
              <a:rPr lang="en-US" sz="2400"/>
              <a:t>appropriate physical setting</a:t>
            </a:r>
            <a:endParaRPr sz="2400"/>
          </a:p>
          <a:p>
            <a:pPr marL="1371600" lvl="2" indent="-381000" algn="l" rtl="0">
              <a:lnSpc>
                <a:spcPct val="80000"/>
              </a:lnSpc>
              <a:spcBef>
                <a:spcPts val="500"/>
              </a:spcBef>
              <a:spcAft>
                <a:spcPts val="0"/>
              </a:spcAft>
              <a:buClr>
                <a:schemeClr val="dk2"/>
              </a:buClr>
              <a:buSzPts val="2400"/>
              <a:buChar char="•"/>
            </a:pPr>
            <a:r>
              <a:rPr lang="en-US" sz="2400"/>
              <a:t>established procedures (i.e. emergency/fire)</a:t>
            </a:r>
            <a:endParaRPr sz="2400"/>
          </a:p>
          <a:p>
            <a:pPr marL="1371600" lvl="2" indent="-381000" algn="l" rtl="0">
              <a:lnSpc>
                <a:spcPct val="80000"/>
              </a:lnSpc>
              <a:spcBef>
                <a:spcPts val="500"/>
              </a:spcBef>
              <a:spcAft>
                <a:spcPts val="0"/>
              </a:spcAft>
              <a:buClr>
                <a:schemeClr val="dk2"/>
              </a:buClr>
              <a:buSzPts val="2400"/>
              <a:buChar char="•"/>
            </a:pPr>
            <a:r>
              <a:rPr lang="en-US" sz="2400"/>
              <a:t>nutritional meals</a:t>
            </a:r>
            <a:endParaRPr sz="2400"/>
          </a:p>
          <a:p>
            <a:pPr marL="1371600" lvl="2" indent="-381000" algn="l" rtl="0">
              <a:lnSpc>
                <a:spcPct val="80000"/>
              </a:lnSpc>
              <a:spcBef>
                <a:spcPts val="500"/>
              </a:spcBef>
              <a:spcAft>
                <a:spcPts val="0"/>
              </a:spcAft>
              <a:buClr>
                <a:schemeClr val="dk2"/>
              </a:buClr>
              <a:buSzPts val="2400"/>
              <a:buChar char="•"/>
            </a:pPr>
            <a:r>
              <a:rPr lang="en-US" sz="2400"/>
              <a:t>developmentally appropriate and meaningful curriculum and expectations</a:t>
            </a:r>
            <a:endParaRPr sz="2400"/>
          </a:p>
          <a:p>
            <a:pPr marL="177800" lvl="0" indent="0" algn="l" rtl="0">
              <a:lnSpc>
                <a:spcPct val="80000"/>
              </a:lnSpc>
              <a:spcBef>
                <a:spcPts val="100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Components of Quality</a:t>
            </a:r>
            <a:endParaRPr/>
          </a:p>
        </p:txBody>
      </p:sp>
      <p:sp>
        <p:nvSpPr>
          <p:cNvPr id="169" name="Google Shape;16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2"/>
              </a:buClr>
              <a:buSzPts val="2800"/>
              <a:buChar char="•"/>
            </a:pPr>
            <a:r>
              <a:rPr lang="en-US"/>
              <a:t>Dynamic - Children’s daily experiences based on relationships</a:t>
            </a:r>
            <a:endParaRPr/>
          </a:p>
          <a:p>
            <a:pPr marL="457200" lvl="1" indent="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2"/>
              </a:buClr>
              <a:buSzPts val="2800"/>
              <a:buChar char="•"/>
            </a:pPr>
            <a:r>
              <a:rPr lang="en-US"/>
              <a:t>Framework - Structural components that define the social and physical environment</a:t>
            </a:r>
            <a:endParaRPr/>
          </a:p>
          <a:p>
            <a:pPr marL="457200" lvl="1" indent="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2"/>
              </a:buClr>
              <a:buSzPts val="2800"/>
              <a:buChar char="•"/>
            </a:pPr>
            <a:r>
              <a:rPr lang="en-US"/>
              <a:t>Context - Environment outside of the early learning environment that influences the framework &amp; dynamic components</a:t>
            </a:r>
            <a:endParaRPr/>
          </a:p>
          <a:p>
            <a:pPr marL="685800" lvl="1" indent="-7620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70" name="Google Shape;170;p27"/>
          <p:cNvSpPr txBox="1"/>
          <p:nvPr/>
        </p:nvSpPr>
        <p:spPr>
          <a:xfrm>
            <a:off x="7217071" y="5853797"/>
            <a:ext cx="427788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Essentials of Early Childhood Education</a:t>
            </a:r>
            <a:endParaRPr sz="1400" b="0" i="1"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Gestwicki &amp; Bertrand (2012)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Benefits of Quality Care</a:t>
            </a:r>
            <a:endParaRPr/>
          </a:p>
        </p:txBody>
      </p:sp>
      <p:sp>
        <p:nvSpPr>
          <p:cNvPr id="177" name="Google Shape;177;p28"/>
          <p:cNvSpPr txBox="1">
            <a:spLocks noGrp="1"/>
          </p:cNvSpPr>
          <p:nvPr>
            <p:ph type="body" idx="1"/>
          </p:nvPr>
        </p:nvSpPr>
        <p:spPr>
          <a:xfrm>
            <a:off x="838200" y="2149716"/>
            <a:ext cx="10515600"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dk2"/>
              </a:buClr>
              <a:buSzPts val="3200"/>
              <a:buChar char="•"/>
            </a:pPr>
            <a:r>
              <a:rPr lang="en-US" sz="3200"/>
              <a:t>Supports early development and provides life-long benefits</a:t>
            </a:r>
            <a:endParaRPr sz="1200"/>
          </a:p>
          <a:p>
            <a:pPr marL="457200" lvl="0" indent="0" algn="l" rtl="0">
              <a:lnSpc>
                <a:spcPct val="90000"/>
              </a:lnSpc>
              <a:spcBef>
                <a:spcPts val="0"/>
              </a:spcBef>
              <a:spcAft>
                <a:spcPts val="0"/>
              </a:spcAft>
              <a:buNone/>
            </a:pPr>
            <a:endParaRPr sz="1200"/>
          </a:p>
          <a:p>
            <a:pPr marL="457200" lvl="0" indent="-457200" algn="l" rtl="0">
              <a:lnSpc>
                <a:spcPct val="90000"/>
              </a:lnSpc>
              <a:spcBef>
                <a:spcPts val="1000"/>
              </a:spcBef>
              <a:spcAft>
                <a:spcPts val="0"/>
              </a:spcAft>
              <a:buClr>
                <a:schemeClr val="dk2"/>
              </a:buClr>
              <a:buSzPts val="3200"/>
              <a:buChar char="•"/>
            </a:pPr>
            <a:r>
              <a:rPr lang="en-US" sz="3200"/>
              <a:t>Enables parental education, employment, settlement and satisfaction</a:t>
            </a:r>
            <a:endParaRPr sz="1200"/>
          </a:p>
          <a:p>
            <a:pPr marL="457200" lvl="0" indent="0" algn="l" rtl="0">
              <a:lnSpc>
                <a:spcPct val="90000"/>
              </a:lnSpc>
              <a:spcBef>
                <a:spcPts val="1000"/>
              </a:spcBef>
              <a:spcAft>
                <a:spcPts val="0"/>
              </a:spcAft>
              <a:buNone/>
            </a:pPr>
            <a:endParaRPr sz="1200"/>
          </a:p>
          <a:p>
            <a:pPr marL="457200" lvl="0" indent="-457200" algn="l" rtl="0">
              <a:lnSpc>
                <a:spcPct val="90000"/>
              </a:lnSpc>
              <a:spcBef>
                <a:spcPts val="1000"/>
              </a:spcBef>
              <a:spcAft>
                <a:spcPts val="0"/>
              </a:spcAft>
              <a:buClr>
                <a:schemeClr val="dk2"/>
              </a:buClr>
              <a:buSzPts val="3200"/>
              <a:buChar char="•"/>
            </a:pPr>
            <a:r>
              <a:rPr lang="en-US" sz="3200"/>
              <a:t>Creates a family resource &amp; support system</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dirty="0"/>
              <a:t>What is Quality Care about?</a:t>
            </a:r>
            <a:endParaRPr b="1" dirty="0"/>
          </a:p>
        </p:txBody>
      </p:sp>
      <p:sp>
        <p:nvSpPr>
          <p:cNvPr id="184" name="Google Shape;18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590"/>
              <a:buNone/>
            </a:pPr>
            <a:r>
              <a:rPr lang="en-US" sz="2590" dirty="0"/>
              <a:t>	“It’s about warmth and caring and interesting things to do. It’s about high self-esteem and genuine concerns about the quality of everyone's day. It’s about</a:t>
            </a:r>
            <a:r>
              <a:rPr lang="en-US" sz="2590" dirty="0">
                <a:solidFill>
                  <a:srgbClr val="000000"/>
                </a:solidFill>
              </a:rPr>
              <a:t> </a:t>
            </a:r>
            <a:r>
              <a:rPr lang="en-US" sz="2590" dirty="0">
                <a:solidFill>
                  <a:schemeClr val="bg2"/>
                </a:solidFill>
              </a:rPr>
              <a:t>playing</a:t>
            </a:r>
            <a:r>
              <a:rPr lang="en-US" sz="2590" dirty="0"/>
              <a:t> games and singing songs and play house and holding and laughing and having a nice time. It is about everyone being accepted and respected without reservation -  and telling each other this in lots of ways. It’s about overlooking transgressions to we can get on with the things that really count. It’s about children and adults spending the day together and looking forward to spending tomorrow together too.”</a:t>
            </a:r>
            <a:endParaRPr dirty="0"/>
          </a:p>
          <a:p>
            <a:pPr marL="228600" lvl="0" indent="-228600" algn="r" rtl="0">
              <a:lnSpc>
                <a:spcPct val="80000"/>
              </a:lnSpc>
              <a:spcBef>
                <a:spcPts val="1000"/>
              </a:spcBef>
              <a:spcAft>
                <a:spcPts val="0"/>
              </a:spcAft>
              <a:buClr>
                <a:schemeClr val="dk1"/>
              </a:buClr>
              <a:buSzPts val="1757"/>
              <a:buNone/>
            </a:pPr>
            <a:r>
              <a:rPr lang="en-US" sz="1757" i="1" dirty="0">
                <a:solidFill>
                  <a:schemeClr val="dk1"/>
                </a:solidFill>
              </a:rPr>
              <a:t>Caregiver’s Corner. What is Quality Child Care About?</a:t>
            </a:r>
            <a:r>
              <a:rPr lang="en-US" dirty="0">
                <a:solidFill>
                  <a:schemeClr val="dk1"/>
                </a:solidFill>
              </a:rPr>
              <a:t> </a:t>
            </a:r>
            <a:r>
              <a:rPr lang="en-US" sz="1757" dirty="0">
                <a:solidFill>
                  <a:schemeClr val="dk1"/>
                </a:solidFill>
              </a:rPr>
              <a:t>Allen, J. (1991) </a:t>
            </a:r>
            <a:endParaRPr sz="1757"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body" idx="1"/>
          </p:nvPr>
        </p:nvSpPr>
        <p:spPr>
          <a:xfrm>
            <a:off x="803476" y="783903"/>
            <a:ext cx="10515600" cy="51654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SzPts val="2800"/>
              <a:buNone/>
            </a:pPr>
            <a:r>
              <a:rPr lang="en-US" sz="4400">
                <a:solidFill>
                  <a:schemeClr val="dk1"/>
                </a:solidFill>
              </a:rPr>
              <a:t>What is the relationship between quality and child-centred care?</a:t>
            </a:r>
            <a:endParaRPr>
              <a:solidFill>
                <a:schemeClr val="dk1"/>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sz="4400">
                <a:solidFill>
                  <a:srgbClr val="0B5394"/>
                </a:solidFill>
              </a:rPr>
              <a:t>What does this look like in practice? </a:t>
            </a:r>
            <a:endParaRPr>
              <a:solidFill>
                <a:srgbClr val="0B5394"/>
              </a:solidFill>
            </a:endParaRPr>
          </a:p>
          <a:p>
            <a:pPr marL="0" lvl="0" indent="0" algn="l" rtl="0">
              <a:lnSpc>
                <a:spcPct val="90000"/>
              </a:lnSpc>
              <a:spcBef>
                <a:spcPts val="1000"/>
              </a:spcBef>
              <a:spcAft>
                <a:spcPts val="0"/>
              </a:spcAft>
              <a:buClr>
                <a:schemeClr val="dk1"/>
              </a:buClr>
              <a:buSzPts val="2800"/>
              <a:buNone/>
            </a:pPr>
            <a:endParaRPr>
              <a:solidFill>
                <a:schemeClr val="accent4"/>
              </a:solidFill>
            </a:endParaRPr>
          </a:p>
          <a:p>
            <a:pPr marL="0" lvl="0" indent="0" algn="l" rtl="0">
              <a:lnSpc>
                <a:spcPct val="90000"/>
              </a:lnSpc>
              <a:spcBef>
                <a:spcPts val="1000"/>
              </a:spcBef>
              <a:spcAft>
                <a:spcPts val="0"/>
              </a:spcAft>
              <a:buClr>
                <a:schemeClr val="dk1"/>
              </a:buClr>
              <a:buSzPts val="2800"/>
              <a:buNone/>
            </a:pPr>
            <a:r>
              <a:rPr lang="en-US" sz="4400">
                <a:solidFill>
                  <a:schemeClr val="accent4"/>
                </a:solidFill>
              </a:rPr>
              <a:t>What are we actually looking for?</a:t>
            </a:r>
            <a:endParaRPr sz="4400">
              <a:solidFill>
                <a:schemeClr val="accent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The environment ensures …</a:t>
            </a:r>
            <a:endParaRPr/>
          </a:p>
        </p:txBody>
      </p:sp>
      <p:sp>
        <p:nvSpPr>
          <p:cNvPr id="196" name="Google Shape;196;p31"/>
          <p:cNvSpPr txBox="1">
            <a:spLocks noGrp="1"/>
          </p:cNvSpPr>
          <p:nvPr>
            <p:ph type="body" idx="1"/>
          </p:nvPr>
        </p:nvSpPr>
        <p:spPr>
          <a:xfrm>
            <a:off x="838200" y="2103875"/>
            <a:ext cx="5255700" cy="28110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2"/>
              </a:buClr>
              <a:buSzPts val="2590"/>
              <a:buChar char="•"/>
            </a:pPr>
            <a:r>
              <a:rPr lang="en-US" sz="2590"/>
              <a:t>Safety</a:t>
            </a:r>
            <a:endParaRPr/>
          </a:p>
          <a:p>
            <a:pPr marL="228600" lvl="0" indent="-228600" algn="l" rtl="0">
              <a:lnSpc>
                <a:spcPct val="70000"/>
              </a:lnSpc>
              <a:spcBef>
                <a:spcPts val="1000"/>
              </a:spcBef>
              <a:spcAft>
                <a:spcPts val="0"/>
              </a:spcAft>
              <a:buClr>
                <a:schemeClr val="dk2"/>
              </a:buClr>
              <a:buSzPts val="2590"/>
              <a:buChar char="•"/>
            </a:pPr>
            <a:r>
              <a:rPr lang="en-US" sz="2590"/>
              <a:t>Accessibility</a:t>
            </a:r>
            <a:endParaRPr/>
          </a:p>
          <a:p>
            <a:pPr marL="228600" lvl="0" indent="-228600" algn="l" rtl="0">
              <a:lnSpc>
                <a:spcPct val="70000"/>
              </a:lnSpc>
              <a:spcBef>
                <a:spcPts val="1000"/>
              </a:spcBef>
              <a:spcAft>
                <a:spcPts val="0"/>
              </a:spcAft>
              <a:buClr>
                <a:schemeClr val="dk2"/>
              </a:buClr>
              <a:buSzPts val="2590"/>
              <a:buChar char="•"/>
            </a:pPr>
            <a:r>
              <a:rPr lang="en-US" sz="2590"/>
              <a:t>Perspective of children</a:t>
            </a:r>
            <a:endParaRPr/>
          </a:p>
          <a:p>
            <a:pPr marL="228600" lvl="0" indent="-228600" algn="l" rtl="0">
              <a:lnSpc>
                <a:spcPct val="70000"/>
              </a:lnSpc>
              <a:spcBef>
                <a:spcPts val="1000"/>
              </a:spcBef>
              <a:spcAft>
                <a:spcPts val="0"/>
              </a:spcAft>
              <a:buClr>
                <a:schemeClr val="dk2"/>
              </a:buClr>
              <a:buSzPts val="2590"/>
              <a:buChar char="•"/>
            </a:pPr>
            <a:r>
              <a:rPr lang="en-US" sz="2590"/>
              <a:t>Play-based learning </a:t>
            </a:r>
            <a:endParaRPr sz="2590"/>
          </a:p>
          <a:p>
            <a:pPr marL="228600" lvl="0" indent="-228600" algn="l" rtl="0">
              <a:lnSpc>
                <a:spcPct val="70000"/>
              </a:lnSpc>
              <a:spcBef>
                <a:spcPts val="1000"/>
              </a:spcBef>
              <a:spcAft>
                <a:spcPts val="0"/>
              </a:spcAft>
              <a:buClr>
                <a:schemeClr val="dk2"/>
              </a:buClr>
              <a:buSzPts val="2590"/>
              <a:buChar char="•"/>
            </a:pPr>
            <a:r>
              <a:rPr lang="en-US" sz="2590"/>
              <a:t>Aesthetics</a:t>
            </a:r>
            <a:endParaRPr/>
          </a:p>
          <a:p>
            <a:pPr marL="457200" lvl="0" indent="0" algn="l" rtl="0">
              <a:lnSpc>
                <a:spcPct val="70000"/>
              </a:lnSpc>
              <a:spcBef>
                <a:spcPts val="1000"/>
              </a:spcBef>
              <a:spcAft>
                <a:spcPts val="0"/>
              </a:spcAft>
              <a:buNone/>
            </a:pPr>
            <a:endParaRPr/>
          </a:p>
          <a:p>
            <a:pPr marL="228600" lvl="0" indent="-64135" algn="l" rtl="0">
              <a:lnSpc>
                <a:spcPct val="70000"/>
              </a:lnSpc>
              <a:spcBef>
                <a:spcPts val="1000"/>
              </a:spcBef>
              <a:spcAft>
                <a:spcPts val="0"/>
              </a:spcAft>
              <a:buClr>
                <a:schemeClr val="dk1"/>
              </a:buClr>
              <a:buSzPts val="2590"/>
              <a:buNone/>
            </a:pPr>
            <a:endParaRPr sz="2590"/>
          </a:p>
          <a:p>
            <a:pPr marL="228600" lvl="0" indent="-64135" algn="l" rtl="0">
              <a:lnSpc>
                <a:spcPct val="70000"/>
              </a:lnSpc>
              <a:spcBef>
                <a:spcPts val="1000"/>
              </a:spcBef>
              <a:spcAft>
                <a:spcPts val="0"/>
              </a:spcAft>
              <a:buClr>
                <a:schemeClr val="dk1"/>
              </a:buClr>
              <a:buSzPts val="2590"/>
              <a:buNone/>
            </a:pPr>
            <a:endParaRPr sz="2590"/>
          </a:p>
        </p:txBody>
      </p:sp>
      <p:sp>
        <p:nvSpPr>
          <p:cNvPr id="197" name="Google Shape;197;p31"/>
          <p:cNvSpPr txBox="1">
            <a:spLocks noGrp="1"/>
          </p:cNvSpPr>
          <p:nvPr>
            <p:ph type="body" idx="1"/>
          </p:nvPr>
        </p:nvSpPr>
        <p:spPr>
          <a:xfrm>
            <a:off x="6263800" y="1968575"/>
            <a:ext cx="5255700" cy="29463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1000"/>
              </a:spcBef>
              <a:spcAft>
                <a:spcPts val="0"/>
              </a:spcAft>
              <a:buClr>
                <a:schemeClr val="dk2"/>
              </a:buClr>
              <a:buSzPts val="2590"/>
              <a:buChar char="•"/>
            </a:pPr>
            <a:r>
              <a:rPr lang="en-US" sz="2590"/>
              <a:t>Movement</a:t>
            </a:r>
            <a:endParaRPr/>
          </a:p>
          <a:p>
            <a:pPr marL="228600" lvl="0" indent="-228600" algn="l" rtl="0">
              <a:lnSpc>
                <a:spcPct val="70000"/>
              </a:lnSpc>
              <a:spcBef>
                <a:spcPts val="1000"/>
              </a:spcBef>
              <a:spcAft>
                <a:spcPts val="0"/>
              </a:spcAft>
              <a:buClr>
                <a:schemeClr val="dk2"/>
              </a:buClr>
              <a:buSzPts val="2590"/>
              <a:buChar char="•"/>
            </a:pPr>
            <a:r>
              <a:rPr lang="en-US" sz="2590"/>
              <a:t>Belonging</a:t>
            </a:r>
            <a:endParaRPr/>
          </a:p>
          <a:p>
            <a:pPr marL="228600" lvl="0" indent="-228600" algn="l" rtl="0">
              <a:lnSpc>
                <a:spcPct val="70000"/>
              </a:lnSpc>
              <a:spcBef>
                <a:spcPts val="1000"/>
              </a:spcBef>
              <a:spcAft>
                <a:spcPts val="0"/>
              </a:spcAft>
              <a:buClr>
                <a:schemeClr val="dk2"/>
              </a:buClr>
              <a:buSzPts val="2590"/>
              <a:buChar char="•"/>
            </a:pPr>
            <a:r>
              <a:rPr lang="en-US" sz="2590"/>
              <a:t>Organization</a:t>
            </a:r>
            <a:endParaRPr/>
          </a:p>
          <a:p>
            <a:pPr marL="228600" lvl="0" indent="-228600" algn="l" rtl="0">
              <a:lnSpc>
                <a:spcPct val="70000"/>
              </a:lnSpc>
              <a:spcBef>
                <a:spcPts val="1000"/>
              </a:spcBef>
              <a:spcAft>
                <a:spcPts val="0"/>
              </a:spcAft>
              <a:buClr>
                <a:schemeClr val="dk2"/>
              </a:buClr>
              <a:buSzPts val="2590"/>
              <a:buChar char="•"/>
            </a:pPr>
            <a:r>
              <a:rPr lang="en-US" sz="2590"/>
              <a:t>Flexibility</a:t>
            </a:r>
            <a:endParaRPr/>
          </a:p>
          <a:p>
            <a:pPr marL="228600" lvl="0" indent="-228600" algn="l" rtl="0">
              <a:lnSpc>
                <a:spcPct val="70000"/>
              </a:lnSpc>
              <a:spcBef>
                <a:spcPts val="1000"/>
              </a:spcBef>
              <a:spcAft>
                <a:spcPts val="0"/>
              </a:spcAft>
              <a:buClr>
                <a:schemeClr val="dk2"/>
              </a:buClr>
              <a:buSzPts val="2590"/>
              <a:buChar char="•"/>
            </a:pPr>
            <a:r>
              <a:rPr lang="en-US" sz="2590"/>
              <a:t>Predictability </a:t>
            </a:r>
            <a:endParaRPr/>
          </a:p>
          <a:p>
            <a:pPr marL="228600" lvl="0" indent="-64135" algn="l" rtl="0">
              <a:lnSpc>
                <a:spcPct val="70000"/>
              </a:lnSpc>
              <a:spcBef>
                <a:spcPts val="1000"/>
              </a:spcBef>
              <a:spcAft>
                <a:spcPts val="0"/>
              </a:spcAft>
              <a:buClr>
                <a:schemeClr val="dk1"/>
              </a:buClr>
              <a:buSzPts val="2590"/>
              <a:buNone/>
            </a:pPr>
            <a:endParaRPr sz="2590"/>
          </a:p>
          <a:p>
            <a:pPr marL="228600" lvl="0" indent="-64135" algn="l" rtl="0">
              <a:lnSpc>
                <a:spcPct val="70000"/>
              </a:lnSpc>
              <a:spcBef>
                <a:spcPts val="1000"/>
              </a:spcBef>
              <a:spcAft>
                <a:spcPts val="0"/>
              </a:spcAft>
              <a:buClr>
                <a:schemeClr val="dk1"/>
              </a:buClr>
              <a:buSzPts val="2590"/>
              <a:buNone/>
            </a:pPr>
            <a:endParaRPr sz="259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BDF43E-8B22-4632-999F-A7E195D60056}"/>
              </a:ext>
            </a:extLst>
          </p:cNvPr>
          <p:cNvSpPr txBox="1">
            <a:spLocks/>
          </p:cNvSpPr>
          <p:nvPr/>
        </p:nvSpPr>
        <p:spPr>
          <a:xfrm>
            <a:off x="225399" y="239485"/>
            <a:ext cx="11707983" cy="6466115"/>
          </a:xfrm>
          <a:prstGeom prst="rect">
            <a:avLst/>
          </a:prstGeom>
          <a:noFill/>
          <a:ln>
            <a:noFill/>
          </a:ln>
        </p:spPr>
        <p:txBody>
          <a:bodyPr spcFirstLastPara="1" wrap="square"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1pPr>
            <a:lvl2pPr marR="0" lvl="1"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2pPr>
            <a:lvl3pPr marR="0" lvl="2"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3pPr>
            <a:lvl4pPr marR="0" lvl="3"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4pPr>
            <a:lvl5pPr marR="0" lvl="4"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5pPr>
            <a:lvl6pPr marR="0" lvl="5"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6pPr>
            <a:lvl7pPr marR="0" lvl="6"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7pPr>
            <a:lvl8pPr marR="0" lvl="7"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8pPr>
            <a:lvl9pPr marR="0" lvl="8" algn="ctr" rtl="0">
              <a:lnSpc>
                <a:spcPct val="100000"/>
              </a:lnSpc>
              <a:spcBef>
                <a:spcPts val="0"/>
              </a:spcBef>
              <a:spcAft>
                <a:spcPts val="0"/>
              </a:spcAft>
              <a:buClr>
                <a:schemeClr val="lt1"/>
              </a:buClr>
              <a:buSzPts val="6400"/>
              <a:buFont typeface="Lato"/>
              <a:buNone/>
              <a:defRPr sz="6400" b="0" i="0" u="none" strike="noStrike" cap="none">
                <a:solidFill>
                  <a:schemeClr val="lt1"/>
                </a:solidFill>
                <a:latin typeface="Lato"/>
                <a:ea typeface="Lato"/>
                <a:cs typeface="Lato"/>
                <a:sym typeface="Lato"/>
              </a:defRPr>
            </a:lvl9pPr>
          </a:lstStyle>
          <a:p>
            <a:r>
              <a:rPr lang="en-US" sz="3200" b="1" dirty="0"/>
              <a:t>What to Look for in a Child-</a:t>
            </a:r>
            <a:r>
              <a:rPr lang="en-US" sz="3200" b="1" dirty="0" err="1"/>
              <a:t>Centred</a:t>
            </a:r>
            <a:br>
              <a:rPr lang="en-US" sz="3200" b="1" dirty="0"/>
            </a:br>
            <a:r>
              <a:rPr lang="en-US" sz="3200" b="1" dirty="0"/>
              <a:t>CNC Program Webinar</a:t>
            </a:r>
          </a:p>
          <a:p>
            <a:endParaRPr lang="en-US" sz="3200" b="1" dirty="0"/>
          </a:p>
          <a:p>
            <a:pPr algn="l"/>
            <a:endParaRPr lang="en-US" sz="1800" b="1" dirty="0"/>
          </a:p>
          <a:p>
            <a:pPr algn="l"/>
            <a:endParaRPr lang="en-US" sz="900" b="1" dirty="0"/>
          </a:p>
          <a:p>
            <a:pPr algn="l"/>
            <a:r>
              <a:rPr lang="en-US" sz="1800" dirty="0"/>
              <a:t>This 1-hour webinar will provide CNC administrators with a basic overview of the key elements that come together to make quality, child-</a:t>
            </a:r>
            <a:r>
              <a:rPr lang="en-US" sz="1800" dirty="0" err="1"/>
              <a:t>centred</a:t>
            </a:r>
            <a:r>
              <a:rPr lang="en-US" sz="1800" dirty="0"/>
              <a:t> care.</a:t>
            </a:r>
          </a:p>
          <a:p>
            <a:pPr algn="l"/>
            <a:br>
              <a:rPr lang="en-US" sz="1800" dirty="0"/>
            </a:br>
            <a:br>
              <a:rPr lang="en-US" sz="1800" dirty="0"/>
            </a:br>
            <a:r>
              <a:rPr lang="en-US" sz="1800" dirty="0"/>
              <a:t>Administrators will have the opportunity to discuss:</a:t>
            </a:r>
          </a:p>
          <a:p>
            <a:pPr algn="l"/>
            <a:r>
              <a:rPr lang="en-US" sz="1800" dirty="0"/>
              <a:t>  -child-</a:t>
            </a:r>
            <a:r>
              <a:rPr lang="en-US" sz="1800" dirty="0" err="1"/>
              <a:t>centred</a:t>
            </a:r>
            <a:r>
              <a:rPr lang="en-US" sz="1800" dirty="0"/>
              <a:t> care and how it improves quality</a:t>
            </a:r>
          </a:p>
          <a:p>
            <a:pPr algn="l"/>
            <a:r>
              <a:rPr lang="en-US" sz="1800" dirty="0"/>
              <a:t>  -what to look for in their CNC program to ensure that newcomer children and parents are receiving the quality </a:t>
            </a:r>
            <a:br>
              <a:rPr lang="en-US" sz="1800" dirty="0"/>
            </a:br>
            <a:r>
              <a:rPr lang="en-US" sz="1800" dirty="0"/>
              <a:t>    care and support they need.</a:t>
            </a:r>
            <a:br>
              <a:rPr lang="en-US" sz="1800" dirty="0"/>
            </a:br>
            <a:endParaRPr lang="en-US" sz="1800" dirty="0"/>
          </a:p>
          <a:p>
            <a:pPr lvl="0" algn="l">
              <a:lnSpc>
                <a:spcPct val="90000"/>
              </a:lnSpc>
              <a:buClr>
                <a:schemeClr val="dk1"/>
              </a:buClr>
              <a:buSzPts val="6000"/>
            </a:pPr>
            <a:r>
              <a:rPr lang="en-US" sz="1800" dirty="0"/>
              <a:t>Participants will also be provided with a </a:t>
            </a:r>
            <a:r>
              <a:rPr lang="en-US" sz="1800" b="1" dirty="0"/>
              <a:t>helpful checklist</a:t>
            </a:r>
            <a:r>
              <a:rPr lang="en-US" sz="1800" dirty="0"/>
              <a:t> to use in their CNC program!</a:t>
            </a:r>
            <a:br>
              <a:rPr lang="en-US" sz="1800" dirty="0"/>
            </a:br>
            <a:endParaRPr lang="en-US" sz="1800" dirty="0"/>
          </a:p>
          <a:p>
            <a:pPr lvl="0" algn="l">
              <a:lnSpc>
                <a:spcPct val="90000"/>
              </a:lnSpc>
              <a:buClr>
                <a:schemeClr val="dk1"/>
              </a:buClr>
              <a:buSzPts val="6000"/>
            </a:pPr>
            <a:endParaRPr lang="en-US" sz="1800" dirty="0">
              <a:solidFill>
                <a:srgbClr val="FFFFFF"/>
              </a:solidFill>
            </a:endParaRPr>
          </a:p>
          <a:p>
            <a:pPr lvl="0">
              <a:lnSpc>
                <a:spcPct val="90000"/>
              </a:lnSpc>
              <a:buClr>
                <a:schemeClr val="dk1"/>
              </a:buClr>
              <a:buSzPts val="6000"/>
            </a:pPr>
            <a:r>
              <a:rPr lang="en-US" sz="1800" dirty="0">
                <a:solidFill>
                  <a:srgbClr val="FFFFFF"/>
                </a:solidFill>
              </a:rPr>
              <a:t>Rachel Brophy</a:t>
            </a:r>
          </a:p>
          <a:p>
            <a:pPr lvl="0">
              <a:lnSpc>
                <a:spcPct val="90000"/>
              </a:lnSpc>
              <a:buClr>
                <a:schemeClr val="dk1"/>
              </a:buClr>
              <a:buSzPts val="6000"/>
            </a:pPr>
            <a:r>
              <a:rPr lang="en-US" sz="1800" dirty="0">
                <a:solidFill>
                  <a:srgbClr val="FFFFFF"/>
                </a:solidFill>
              </a:rPr>
              <a:t>Ph.D., RECE</a:t>
            </a:r>
            <a:br>
              <a:rPr lang="en-US" sz="1800" dirty="0"/>
            </a:br>
            <a:br>
              <a:rPr lang="en-US" sz="1800" dirty="0"/>
            </a:br>
            <a:endParaRPr lang="en-US" sz="1800" dirty="0"/>
          </a:p>
        </p:txBody>
      </p:sp>
    </p:spTree>
    <p:extLst>
      <p:ext uri="{BB962C8B-B14F-4D97-AF65-F5344CB8AC3E}">
        <p14:creationId xmlns:p14="http://schemas.microsoft.com/office/powerpoint/2010/main" val="246563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The curriculum is …</a:t>
            </a:r>
            <a:endParaRPr/>
          </a:p>
        </p:txBody>
      </p:sp>
      <p:sp>
        <p:nvSpPr>
          <p:cNvPr id="204" name="Google Shape;204;p32"/>
          <p:cNvSpPr txBox="1">
            <a:spLocks noGrp="1"/>
          </p:cNvSpPr>
          <p:nvPr>
            <p:ph type="body" idx="1"/>
          </p:nvPr>
        </p:nvSpPr>
        <p:spPr>
          <a:xfrm>
            <a:off x="838200" y="1556501"/>
            <a:ext cx="10515600" cy="46206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2"/>
              </a:buClr>
              <a:buSzPts val="2590"/>
              <a:buChar char="•"/>
            </a:pPr>
            <a:r>
              <a:rPr lang="en-US" sz="2590"/>
              <a:t>Responsive</a:t>
            </a:r>
            <a:endParaRPr/>
          </a:p>
          <a:p>
            <a:pPr marL="228600" lvl="0" indent="-228600" algn="l" rtl="0">
              <a:lnSpc>
                <a:spcPct val="80000"/>
              </a:lnSpc>
              <a:spcBef>
                <a:spcPts val="1000"/>
              </a:spcBef>
              <a:spcAft>
                <a:spcPts val="0"/>
              </a:spcAft>
              <a:buClr>
                <a:schemeClr val="dk2"/>
              </a:buClr>
              <a:buSzPts val="2590"/>
              <a:buChar char="•"/>
            </a:pPr>
            <a:r>
              <a:rPr lang="en-US" sz="2590"/>
              <a:t>Developmentally appropriate</a:t>
            </a:r>
            <a:endParaRPr/>
          </a:p>
          <a:p>
            <a:pPr marL="228600" lvl="0" indent="-228600" algn="l" rtl="0">
              <a:lnSpc>
                <a:spcPct val="80000"/>
              </a:lnSpc>
              <a:spcBef>
                <a:spcPts val="1000"/>
              </a:spcBef>
              <a:spcAft>
                <a:spcPts val="0"/>
              </a:spcAft>
              <a:buClr>
                <a:schemeClr val="dk2"/>
              </a:buClr>
              <a:buSzPts val="2590"/>
              <a:buChar char="•"/>
            </a:pPr>
            <a:r>
              <a:rPr lang="en-US" sz="2590"/>
              <a:t>Play-based</a:t>
            </a:r>
            <a:endParaRPr/>
          </a:p>
          <a:p>
            <a:pPr marL="228600" lvl="0" indent="-228600" algn="l" rtl="0">
              <a:lnSpc>
                <a:spcPct val="80000"/>
              </a:lnSpc>
              <a:spcBef>
                <a:spcPts val="1000"/>
              </a:spcBef>
              <a:spcAft>
                <a:spcPts val="0"/>
              </a:spcAft>
              <a:buClr>
                <a:schemeClr val="dk2"/>
              </a:buClr>
              <a:buSzPts val="2590"/>
              <a:buChar char="•"/>
            </a:pPr>
            <a:r>
              <a:rPr lang="en-US" sz="2590"/>
              <a:t>Encouraging curiosity, inquiry, exploration</a:t>
            </a:r>
            <a:endParaRPr/>
          </a:p>
          <a:p>
            <a:pPr marL="228600" lvl="0" indent="-228600" algn="l" rtl="0">
              <a:lnSpc>
                <a:spcPct val="80000"/>
              </a:lnSpc>
              <a:spcBef>
                <a:spcPts val="1000"/>
              </a:spcBef>
              <a:spcAft>
                <a:spcPts val="0"/>
              </a:spcAft>
              <a:buClr>
                <a:schemeClr val="dk2"/>
              </a:buClr>
              <a:buSzPts val="2590"/>
              <a:buChar char="•"/>
            </a:pPr>
            <a:r>
              <a:rPr lang="en-US" sz="2590"/>
              <a:t>Meaningful and relevant – creating a sense of belonging</a:t>
            </a:r>
            <a:endParaRPr/>
          </a:p>
          <a:p>
            <a:pPr marL="228600" lvl="0" indent="-228600" algn="l" rtl="0">
              <a:lnSpc>
                <a:spcPct val="80000"/>
              </a:lnSpc>
              <a:spcBef>
                <a:spcPts val="1000"/>
              </a:spcBef>
              <a:spcAft>
                <a:spcPts val="0"/>
              </a:spcAft>
              <a:buClr>
                <a:schemeClr val="dk2"/>
              </a:buClr>
              <a:buSzPts val="2590"/>
              <a:buChar char="•"/>
            </a:pPr>
            <a:r>
              <a:rPr lang="en-US" sz="2590"/>
              <a:t>Based on observations</a:t>
            </a:r>
            <a:endParaRPr/>
          </a:p>
          <a:p>
            <a:pPr marL="228600" lvl="0" indent="-228600" algn="l" rtl="0">
              <a:lnSpc>
                <a:spcPct val="80000"/>
              </a:lnSpc>
              <a:spcBef>
                <a:spcPts val="1000"/>
              </a:spcBef>
              <a:spcAft>
                <a:spcPts val="0"/>
              </a:spcAft>
              <a:buClr>
                <a:schemeClr val="dk2"/>
              </a:buClr>
              <a:buSzPts val="2590"/>
              <a:buChar char="•"/>
            </a:pPr>
            <a:r>
              <a:rPr lang="en-US" sz="2590"/>
              <a:t>Supporting children’s needs, interests</a:t>
            </a:r>
            <a:endParaRPr/>
          </a:p>
          <a:p>
            <a:pPr marL="228600" lvl="0" indent="-228600" algn="l" rtl="0">
              <a:lnSpc>
                <a:spcPct val="80000"/>
              </a:lnSpc>
              <a:spcBef>
                <a:spcPts val="1000"/>
              </a:spcBef>
              <a:spcAft>
                <a:spcPts val="0"/>
              </a:spcAft>
              <a:buClr>
                <a:schemeClr val="dk2"/>
              </a:buClr>
              <a:buSzPts val="2590"/>
              <a:buChar char="•"/>
            </a:pPr>
            <a:r>
              <a:rPr lang="en-US" sz="2590"/>
              <a:t>Both planned and spontaneous</a:t>
            </a:r>
            <a:endParaRPr/>
          </a:p>
          <a:p>
            <a:pPr marL="228600" lvl="0" indent="-228600" algn="l" rtl="0">
              <a:lnSpc>
                <a:spcPct val="80000"/>
              </a:lnSpc>
              <a:spcBef>
                <a:spcPts val="1000"/>
              </a:spcBef>
              <a:spcAft>
                <a:spcPts val="0"/>
              </a:spcAft>
              <a:buClr>
                <a:schemeClr val="dk2"/>
              </a:buClr>
              <a:buSzPts val="2590"/>
              <a:buChar char="•"/>
            </a:pPr>
            <a:r>
              <a:rPr lang="en-US" sz="2590"/>
              <a:t>Flexible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The interactions are … </a:t>
            </a:r>
            <a:endParaRPr/>
          </a:p>
        </p:txBody>
      </p:sp>
      <p:sp>
        <p:nvSpPr>
          <p:cNvPr id="211" name="Google Shape;211;p33"/>
          <p:cNvSpPr txBox="1">
            <a:spLocks noGrp="1"/>
          </p:cNvSpPr>
          <p:nvPr>
            <p:ph type="body" idx="1"/>
          </p:nvPr>
        </p:nvSpPr>
        <p:spPr>
          <a:xfrm>
            <a:off x="838200" y="1509326"/>
            <a:ext cx="10515600" cy="4667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2"/>
              </a:buClr>
              <a:buSzPts val="2590"/>
              <a:buChar char="•"/>
            </a:pPr>
            <a:r>
              <a:rPr lang="en-US" sz="2590"/>
              <a:t>Always growing and developing</a:t>
            </a:r>
            <a:endParaRPr/>
          </a:p>
          <a:p>
            <a:pPr marL="228600" lvl="0" indent="-228600" algn="l" rtl="0">
              <a:lnSpc>
                <a:spcPct val="80000"/>
              </a:lnSpc>
              <a:spcBef>
                <a:spcPts val="1000"/>
              </a:spcBef>
              <a:spcAft>
                <a:spcPts val="0"/>
              </a:spcAft>
              <a:buClr>
                <a:schemeClr val="dk2"/>
              </a:buClr>
              <a:buSzPts val="2590"/>
              <a:buChar char="•"/>
            </a:pPr>
            <a:r>
              <a:rPr lang="en-US" sz="2590"/>
              <a:t>Respectful</a:t>
            </a:r>
            <a:endParaRPr/>
          </a:p>
          <a:p>
            <a:pPr marL="228600" lvl="0" indent="-228600" algn="l" rtl="0">
              <a:lnSpc>
                <a:spcPct val="80000"/>
              </a:lnSpc>
              <a:spcBef>
                <a:spcPts val="1000"/>
              </a:spcBef>
              <a:spcAft>
                <a:spcPts val="0"/>
              </a:spcAft>
              <a:buClr>
                <a:schemeClr val="dk2"/>
              </a:buClr>
              <a:buSzPts val="2590"/>
              <a:buChar char="•"/>
            </a:pPr>
            <a:r>
              <a:rPr lang="en-US" sz="2590"/>
              <a:t>Supportive and facilitate learning and development</a:t>
            </a:r>
            <a:endParaRPr/>
          </a:p>
          <a:p>
            <a:pPr marL="228600" lvl="0" indent="-228600" algn="l" rtl="0">
              <a:lnSpc>
                <a:spcPct val="80000"/>
              </a:lnSpc>
              <a:spcBef>
                <a:spcPts val="1000"/>
              </a:spcBef>
              <a:spcAft>
                <a:spcPts val="0"/>
              </a:spcAft>
              <a:buClr>
                <a:schemeClr val="dk2"/>
              </a:buClr>
              <a:buSzPts val="2590"/>
              <a:buChar char="•"/>
            </a:pPr>
            <a:r>
              <a:rPr lang="en-US" sz="2590"/>
              <a:t>Open, kind</a:t>
            </a:r>
            <a:endParaRPr/>
          </a:p>
          <a:p>
            <a:pPr marL="228600" lvl="0" indent="-228600" algn="l" rtl="0">
              <a:lnSpc>
                <a:spcPct val="80000"/>
              </a:lnSpc>
              <a:spcBef>
                <a:spcPts val="1000"/>
              </a:spcBef>
              <a:spcAft>
                <a:spcPts val="0"/>
              </a:spcAft>
              <a:buClr>
                <a:schemeClr val="dk2"/>
              </a:buClr>
              <a:buSzPts val="2590"/>
              <a:buChar char="•"/>
            </a:pPr>
            <a:r>
              <a:rPr lang="en-US" sz="2590"/>
              <a:t>Playful</a:t>
            </a:r>
            <a:endParaRPr sz="2590"/>
          </a:p>
          <a:p>
            <a:pPr marL="228600" lvl="0" indent="-228600" algn="l" rtl="0">
              <a:lnSpc>
                <a:spcPct val="80000"/>
              </a:lnSpc>
              <a:spcBef>
                <a:spcPts val="1000"/>
              </a:spcBef>
              <a:spcAft>
                <a:spcPts val="0"/>
              </a:spcAft>
              <a:buClr>
                <a:schemeClr val="dk2"/>
              </a:buClr>
              <a:buSzPts val="2590"/>
              <a:buChar char="•"/>
            </a:pPr>
            <a:r>
              <a:rPr lang="en-US" sz="2590"/>
              <a:t>Curious</a:t>
            </a:r>
            <a:endParaRPr/>
          </a:p>
          <a:p>
            <a:pPr marL="228600" lvl="0" indent="-228600" algn="l" rtl="0">
              <a:lnSpc>
                <a:spcPct val="80000"/>
              </a:lnSpc>
              <a:spcBef>
                <a:spcPts val="1000"/>
              </a:spcBef>
              <a:spcAft>
                <a:spcPts val="0"/>
              </a:spcAft>
              <a:buClr>
                <a:schemeClr val="dk2"/>
              </a:buClr>
              <a:buSzPts val="2590"/>
              <a:buChar char="•"/>
            </a:pPr>
            <a:r>
              <a:rPr lang="en-US" sz="2590"/>
              <a:t>Responsive</a:t>
            </a:r>
            <a:endParaRPr/>
          </a:p>
          <a:p>
            <a:pPr marL="228600" lvl="0" indent="-228600" algn="l" rtl="0">
              <a:lnSpc>
                <a:spcPct val="80000"/>
              </a:lnSpc>
              <a:spcBef>
                <a:spcPts val="1000"/>
              </a:spcBef>
              <a:spcAft>
                <a:spcPts val="0"/>
              </a:spcAft>
              <a:buClr>
                <a:schemeClr val="dk2"/>
              </a:buClr>
              <a:buSzPts val="2590"/>
              <a:buChar char="•"/>
            </a:pPr>
            <a:r>
              <a:rPr lang="en-US" sz="2590"/>
              <a:t>Nurturing</a:t>
            </a:r>
            <a:endParaRPr/>
          </a:p>
          <a:p>
            <a:pPr marL="228600" lvl="0" indent="-228600" algn="l" rtl="0">
              <a:lnSpc>
                <a:spcPct val="80000"/>
              </a:lnSpc>
              <a:spcBef>
                <a:spcPts val="1000"/>
              </a:spcBef>
              <a:spcAft>
                <a:spcPts val="0"/>
              </a:spcAft>
              <a:buClr>
                <a:schemeClr val="dk2"/>
              </a:buClr>
              <a:buSzPts val="2590"/>
              <a:buChar char="•"/>
            </a:pPr>
            <a:r>
              <a:rPr lang="en-US" sz="2590"/>
              <a:t>Promoting well being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471675" y="1709750"/>
            <a:ext cx="7056000" cy="3006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5800" b="1"/>
              <a:t>What to look for in a </a:t>
            </a:r>
            <a:br>
              <a:rPr lang="en-US" sz="5800" b="1"/>
            </a:br>
            <a:r>
              <a:rPr lang="en-US" sz="5800" b="1"/>
              <a:t>child-centred CNC program: </a:t>
            </a:r>
            <a:br>
              <a:rPr lang="en-US" sz="5800" b="1"/>
            </a:br>
            <a:r>
              <a:rPr lang="en-US" sz="5800" b="1"/>
              <a:t>A helpful checklist</a:t>
            </a:r>
            <a:endParaRPr sz="5800"/>
          </a:p>
        </p:txBody>
      </p:sp>
      <p:pic>
        <p:nvPicPr>
          <p:cNvPr id="218" name="Google Shape;218;p34"/>
          <p:cNvPicPr preferRelativeResize="0"/>
          <p:nvPr/>
        </p:nvPicPr>
        <p:blipFill>
          <a:blip r:embed="rId3">
            <a:alphaModFix/>
          </a:blip>
          <a:stretch>
            <a:fillRect/>
          </a:stretch>
        </p:blipFill>
        <p:spPr>
          <a:xfrm>
            <a:off x="7626175" y="594975"/>
            <a:ext cx="4359524" cy="5668049"/>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Canada’s Early Learning Frameworks</a:t>
            </a:r>
            <a:endParaRPr/>
          </a:p>
        </p:txBody>
      </p:sp>
      <p:sp>
        <p:nvSpPr>
          <p:cNvPr id="224" name="Google Shape;224;p35"/>
          <p:cNvSpPr txBox="1">
            <a:spLocks noGrp="1"/>
          </p:cNvSpPr>
          <p:nvPr>
            <p:ph type="body" idx="1"/>
          </p:nvPr>
        </p:nvSpPr>
        <p:spPr>
          <a:xfrm>
            <a:off x="838200" y="1490451"/>
            <a:ext cx="10515600" cy="4686600"/>
          </a:xfrm>
          <a:prstGeom prst="rect">
            <a:avLst/>
          </a:prstGeom>
          <a:noFill/>
          <a:ln>
            <a:noFill/>
          </a:ln>
        </p:spPr>
        <p:txBody>
          <a:bodyPr spcFirstLastPara="1" wrap="square" lIns="91425" tIns="45700" rIns="91425" bIns="45700" anchor="t" anchorCtr="0">
            <a:noAutofit/>
          </a:bodyPr>
          <a:lstStyle/>
          <a:p>
            <a:pPr marL="457200" lvl="0" indent="-361950" algn="l" rtl="0">
              <a:lnSpc>
                <a:spcPct val="90000"/>
              </a:lnSpc>
              <a:spcBef>
                <a:spcPts val="0"/>
              </a:spcBef>
              <a:spcAft>
                <a:spcPts val="75"/>
              </a:spcAft>
              <a:buClr>
                <a:srgbClr val="0B5394"/>
              </a:buClr>
              <a:buSzPts val="2100"/>
              <a:buChar char="•"/>
            </a:pPr>
            <a:r>
              <a:rPr lang="en-US" sz="2100" u="sng" dirty="0">
                <a:solidFill>
                  <a:srgbClr val="0070C0"/>
                </a:solidFill>
                <a:hlinkClick r:id="rId3">
                  <a:extLst>
                    <a:ext uri="{A12FA001-AC4F-418D-AE19-62706E023703}">
                      <ahyp:hlinkClr xmlns="" xmlns:ahyp="http://schemas.microsoft.com/office/drawing/2018/hyperlinkcolor" val="tx"/>
                    </a:ext>
                  </a:extLst>
                </a:hlinkClick>
              </a:rPr>
              <a:t>Play, Participation, and Possibilities: An Early Learning and Child Care Curriculum Framework for Alberta</a:t>
            </a:r>
            <a:endParaRPr lang="en-US" sz="2100" u="sng" dirty="0">
              <a:solidFill>
                <a:srgbClr val="0070C0"/>
              </a:solidFill>
            </a:endParaRPr>
          </a:p>
          <a:p>
            <a:pPr marL="457200" lvl="0" indent="-361950" algn="l" rtl="0">
              <a:lnSpc>
                <a:spcPct val="90000"/>
              </a:lnSpc>
              <a:spcBef>
                <a:spcPts val="0"/>
              </a:spcBef>
              <a:spcAft>
                <a:spcPts val="75"/>
              </a:spcAft>
              <a:buClr>
                <a:srgbClr val="0B5394"/>
              </a:buClr>
              <a:buSzPts val="2100"/>
              <a:buChar char="•"/>
            </a:pPr>
            <a:r>
              <a:rPr lang="en-US" sz="2100" u="sng" dirty="0">
                <a:solidFill>
                  <a:srgbClr val="0070C0"/>
                </a:solidFill>
                <a:hlinkClick r:id="rId4">
                  <a:extLst>
                    <a:ext uri="{A12FA001-AC4F-418D-AE19-62706E023703}">
                      <ahyp:hlinkClr xmlns="" xmlns:ahyp="http://schemas.microsoft.com/office/drawing/2018/hyperlinkcolor" val="tx"/>
                    </a:ext>
                  </a:extLst>
                </a:hlinkClick>
              </a:rPr>
              <a:t>British Columbia Early Learning Framework</a:t>
            </a:r>
            <a:endParaRPr sz="2100" dirty="0">
              <a:solidFill>
                <a:srgbClr val="0070C0"/>
              </a:solidFill>
            </a:endParaRPr>
          </a:p>
          <a:p>
            <a:pPr marL="457200" lvl="0" indent="-361950" algn="l" rtl="0">
              <a:lnSpc>
                <a:spcPct val="90000"/>
              </a:lnSpc>
              <a:spcBef>
                <a:spcPts val="0"/>
              </a:spcBef>
              <a:spcAft>
                <a:spcPts val="75"/>
              </a:spcAft>
              <a:buClr>
                <a:srgbClr val="0B5394"/>
              </a:buClr>
              <a:buSzPts val="2100"/>
              <a:buChar char="•"/>
            </a:pPr>
            <a:r>
              <a:rPr lang="en-US" sz="2100" u="sng" dirty="0">
                <a:solidFill>
                  <a:srgbClr val="0070C0"/>
                </a:solidFill>
                <a:hlinkClick r:id="rId5">
                  <a:extLst>
                    <a:ext uri="{A12FA001-AC4F-418D-AE19-62706E023703}">
                      <ahyp:hlinkClr xmlns="" xmlns:ahyp="http://schemas.microsoft.com/office/drawing/2018/hyperlinkcolor" val="tx"/>
                    </a:ext>
                  </a:extLst>
                </a:hlinkClick>
              </a:rPr>
              <a:t>Play and Exploration Early Learning Program Guide for Saskatchewan</a:t>
            </a:r>
            <a:endParaRPr sz="2100" dirty="0">
              <a:solidFill>
                <a:srgbClr val="0070C0"/>
              </a:solidFill>
            </a:endParaRPr>
          </a:p>
          <a:p>
            <a:pPr marL="457200" lvl="0" indent="-361950" algn="l" rtl="0">
              <a:lnSpc>
                <a:spcPct val="90000"/>
              </a:lnSpc>
              <a:spcBef>
                <a:spcPts val="0"/>
              </a:spcBef>
              <a:spcAft>
                <a:spcPts val="75"/>
              </a:spcAft>
              <a:buClr>
                <a:srgbClr val="0B5394"/>
              </a:buClr>
              <a:buSzPts val="2100"/>
              <a:buChar char="•"/>
            </a:pPr>
            <a:r>
              <a:rPr lang="en-US" sz="2100" u="sng" dirty="0">
                <a:solidFill>
                  <a:srgbClr val="0070C0"/>
                </a:solidFill>
                <a:hlinkClick r:id="rId6">
                  <a:extLst>
                    <a:ext uri="{A12FA001-AC4F-418D-AE19-62706E023703}">
                      <ahyp:hlinkClr xmlns="" xmlns:ahyp="http://schemas.microsoft.com/office/drawing/2018/hyperlinkcolor" val="tx"/>
                    </a:ext>
                  </a:extLst>
                </a:hlinkClick>
              </a:rPr>
              <a:t>How Does Learning Happen? Ontario's Pedagogy for the Early Years</a:t>
            </a:r>
            <a:endParaRPr sz="2100" dirty="0">
              <a:solidFill>
                <a:srgbClr val="0070C0"/>
              </a:solidFill>
            </a:endParaRPr>
          </a:p>
          <a:p>
            <a:pPr marL="457200" lvl="0" indent="-361950" algn="l" rtl="0">
              <a:lnSpc>
                <a:spcPct val="80000"/>
              </a:lnSpc>
              <a:spcBef>
                <a:spcPts val="0"/>
              </a:spcBef>
              <a:spcAft>
                <a:spcPts val="75"/>
              </a:spcAft>
              <a:buClr>
                <a:srgbClr val="0B5394"/>
              </a:buClr>
              <a:buSzPts val="2100"/>
              <a:buChar char="•"/>
            </a:pPr>
            <a:r>
              <a:rPr lang="en-US" sz="2100" u="sng" dirty="0">
                <a:solidFill>
                  <a:srgbClr val="0070C0"/>
                </a:solidFill>
                <a:hlinkClick r:id="rId7">
                  <a:extLst>
                    <a:ext uri="{A12FA001-AC4F-418D-AE19-62706E023703}">
                      <ahyp:hlinkClr xmlns="" xmlns:ahyp="http://schemas.microsoft.com/office/drawing/2018/hyperlinkcolor" val="tx"/>
                    </a:ext>
                  </a:extLst>
                </a:hlinkClick>
              </a:rPr>
              <a:t>Meeting Early Childhood Needs. Quebec's Educational Program for Childcare Services</a:t>
            </a:r>
            <a:endParaRPr sz="2100" dirty="0">
              <a:solidFill>
                <a:srgbClr val="0070C0"/>
              </a:solidFill>
            </a:endParaRPr>
          </a:p>
          <a:p>
            <a:pPr marL="457200" lvl="0" indent="-361950" algn="l" rtl="0">
              <a:lnSpc>
                <a:spcPct val="80000"/>
              </a:lnSpc>
              <a:spcBef>
                <a:spcPts val="0"/>
              </a:spcBef>
              <a:spcAft>
                <a:spcPts val="75"/>
              </a:spcAft>
              <a:buClr>
                <a:srgbClr val="0B5394"/>
              </a:buClr>
              <a:buSzPts val="2100"/>
              <a:buChar char="•"/>
            </a:pPr>
            <a:r>
              <a:rPr lang="en-US" sz="2100" u="sng" dirty="0">
                <a:solidFill>
                  <a:srgbClr val="0070C0"/>
                </a:solidFill>
                <a:hlinkClick r:id="rId8">
                  <a:extLst>
                    <a:ext uri="{A12FA001-AC4F-418D-AE19-62706E023703}">
                      <ahyp:hlinkClr xmlns="" xmlns:ahyp="http://schemas.microsoft.com/office/drawing/2018/hyperlinkcolor" val="tx"/>
                    </a:ext>
                  </a:extLst>
                </a:hlinkClick>
              </a:rPr>
              <a:t>Early Childhood Learning. Newfoundland and Labrador</a:t>
            </a:r>
            <a:endParaRPr sz="2100" dirty="0">
              <a:solidFill>
                <a:srgbClr val="0070C0"/>
              </a:solidFill>
            </a:endParaRPr>
          </a:p>
          <a:p>
            <a:pPr marL="457200" lvl="0" indent="-361950" algn="l" rtl="0">
              <a:lnSpc>
                <a:spcPct val="80000"/>
              </a:lnSpc>
              <a:spcBef>
                <a:spcPts val="0"/>
              </a:spcBef>
              <a:spcAft>
                <a:spcPts val="75"/>
              </a:spcAft>
              <a:buClr>
                <a:srgbClr val="0B5394"/>
              </a:buClr>
              <a:buSzPts val="2100"/>
              <a:buChar char="•"/>
            </a:pPr>
            <a:r>
              <a:rPr lang="en-US" sz="2100" u="sng" dirty="0">
                <a:solidFill>
                  <a:srgbClr val="0070C0"/>
                </a:solidFill>
                <a:hlinkClick r:id="rId9">
                  <a:extLst>
                    <a:ext uri="{A12FA001-AC4F-418D-AE19-62706E023703}">
                      <ahyp:hlinkClr xmlns="" xmlns:ahyp="http://schemas.microsoft.com/office/drawing/2018/hyperlinkcolor" val="tx"/>
                    </a:ext>
                  </a:extLst>
                </a:hlinkClick>
              </a:rPr>
              <a:t>PEI Early Learning Framework. Relationships, Environments. Experiences</a:t>
            </a:r>
            <a:endParaRPr sz="2100" dirty="0">
              <a:solidFill>
                <a:srgbClr val="0070C0"/>
              </a:solidFill>
            </a:endParaRPr>
          </a:p>
          <a:p>
            <a:pPr marL="457200" lvl="0" indent="-361950" algn="l" rtl="0">
              <a:lnSpc>
                <a:spcPct val="80000"/>
              </a:lnSpc>
              <a:spcBef>
                <a:spcPts val="0"/>
              </a:spcBef>
              <a:spcAft>
                <a:spcPts val="75"/>
              </a:spcAft>
              <a:buClr>
                <a:srgbClr val="0B5394"/>
              </a:buClr>
              <a:buSzPts val="2100"/>
              <a:buChar char="•"/>
            </a:pPr>
            <a:r>
              <a:rPr lang="en-US" sz="2100" u="sng" dirty="0">
                <a:solidFill>
                  <a:srgbClr val="0070C0"/>
                </a:solidFill>
                <a:hlinkClick r:id="rId10">
                  <a:extLst>
                    <a:ext uri="{A12FA001-AC4F-418D-AE19-62706E023703}">
                      <ahyp:hlinkClr xmlns="" xmlns:ahyp="http://schemas.microsoft.com/office/drawing/2018/hyperlinkcolor" val="tx"/>
                    </a:ext>
                  </a:extLst>
                </a:hlinkClick>
              </a:rPr>
              <a:t>Early Returns. Manitoba’s Early Learning and Child Care Curriculum Framework for Preschool Centres and Nursery Schools</a:t>
            </a:r>
            <a:endParaRPr sz="2100" dirty="0">
              <a:solidFill>
                <a:srgbClr val="0070C0"/>
              </a:solidFill>
            </a:endParaRPr>
          </a:p>
          <a:p>
            <a:pPr marL="457200" lvl="0" indent="-361950" algn="l" rtl="0">
              <a:lnSpc>
                <a:spcPct val="90000"/>
              </a:lnSpc>
              <a:spcBef>
                <a:spcPts val="0"/>
              </a:spcBef>
              <a:spcAft>
                <a:spcPts val="75"/>
              </a:spcAft>
              <a:buClr>
                <a:srgbClr val="0B5394"/>
              </a:buClr>
              <a:buSzPts val="2100"/>
              <a:buChar char="•"/>
            </a:pPr>
            <a:r>
              <a:rPr lang="en-US" sz="2100" u="sng" dirty="0">
                <a:solidFill>
                  <a:srgbClr val="0070C0"/>
                </a:solidFill>
                <a:hlinkClick r:id="rId11">
                  <a:extLst>
                    <a:ext uri="{A12FA001-AC4F-418D-AE19-62706E023703}">
                      <ahyp:hlinkClr xmlns="" xmlns:ahyp="http://schemas.microsoft.com/office/drawing/2018/hyperlinkcolor" val="tx"/>
                    </a:ext>
                  </a:extLst>
                </a:hlinkClick>
              </a:rPr>
              <a:t>Northwest Territories (NWT) Framework for Early Childhood Development: Right from the Start</a:t>
            </a:r>
            <a:endParaRPr dirty="0">
              <a:solidFill>
                <a:srgbClr val="0070C0"/>
              </a:solidFill>
            </a:endParaRPr>
          </a:p>
          <a:p>
            <a:pPr marL="457200" lvl="0" indent="-361950" algn="l" rtl="0">
              <a:lnSpc>
                <a:spcPct val="90000"/>
              </a:lnSpc>
              <a:spcBef>
                <a:spcPts val="0"/>
              </a:spcBef>
              <a:spcAft>
                <a:spcPts val="75"/>
              </a:spcAft>
              <a:buClr>
                <a:srgbClr val="0B5394"/>
              </a:buClr>
              <a:buSzPts val="2100"/>
              <a:buChar char="•"/>
            </a:pPr>
            <a:r>
              <a:rPr lang="en-US" sz="2100" u="sng" dirty="0">
                <a:solidFill>
                  <a:srgbClr val="0070C0"/>
                </a:solidFill>
                <a:hlinkClick r:id="rId12">
                  <a:extLst>
                    <a:ext uri="{A12FA001-AC4F-418D-AE19-62706E023703}">
                      <ahyp:hlinkClr xmlns="" xmlns:ahyp="http://schemas.microsoft.com/office/drawing/2018/hyperlinkcolor" val="tx"/>
                    </a:ext>
                  </a:extLst>
                </a:hlinkClick>
              </a:rPr>
              <a:t>Indigenous Early Learning and Child Care Framework</a:t>
            </a:r>
            <a:endParaRPr sz="2100" dirty="0">
              <a:solidFill>
                <a:srgbClr val="0070C0"/>
              </a:solidFill>
            </a:endParaRPr>
          </a:p>
          <a:p>
            <a:pPr marL="0" lvl="0" indent="0" algn="l" rtl="0">
              <a:lnSpc>
                <a:spcPct val="90000"/>
              </a:lnSpc>
              <a:spcBef>
                <a:spcPts val="1000"/>
              </a:spcBef>
              <a:spcAft>
                <a:spcPts val="0"/>
              </a:spcAft>
              <a:buClr>
                <a:schemeClr val="dk1"/>
              </a:buClr>
              <a:buSzPts val="2590"/>
              <a:buNone/>
            </a:pPr>
            <a:endParaRPr sz="2100" dirty="0">
              <a:solidFill>
                <a:srgbClr val="0B539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Some Additional Resources</a:t>
            </a:r>
            <a:endParaRPr b="1"/>
          </a:p>
        </p:txBody>
      </p:sp>
      <p:sp>
        <p:nvSpPr>
          <p:cNvPr id="230" name="Google Shape;230;p36"/>
          <p:cNvSpPr txBox="1">
            <a:spLocks noGrp="1"/>
          </p:cNvSpPr>
          <p:nvPr>
            <p:ph type="body" idx="1"/>
          </p:nvPr>
        </p:nvSpPr>
        <p:spPr>
          <a:xfrm>
            <a:off x="838199" y="1825625"/>
            <a:ext cx="10829081"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None/>
            </a:pPr>
            <a:r>
              <a:rPr lang="en-US" u="sng">
                <a:solidFill>
                  <a:srgbClr val="0070C0"/>
                </a:solidFill>
                <a:hlinkClick r:id="rId3">
                  <a:extLst>
                    <a:ext uri="{A12FA001-AC4F-418D-AE19-62706E023703}">
                      <ahyp:hlinkClr xmlns="" xmlns:ahyp="http://schemas.microsoft.com/office/drawing/2018/hyperlinkcolor" val="tx"/>
                    </a:ext>
                  </a:extLst>
                </a:hlinkClick>
              </a:rPr>
              <a:t>Quality By Design</a:t>
            </a:r>
            <a:endParaRPr u="sng">
              <a:solidFill>
                <a:srgbClr val="0070C0"/>
              </a:solidFill>
            </a:endParaRPr>
          </a:p>
          <a:p>
            <a:pPr marL="228600" lvl="0" indent="-228600" algn="l" rtl="0">
              <a:lnSpc>
                <a:spcPct val="90000"/>
              </a:lnSpc>
              <a:spcBef>
                <a:spcPts val="0"/>
              </a:spcBef>
              <a:spcAft>
                <a:spcPts val="0"/>
              </a:spcAft>
              <a:buClr>
                <a:schemeClr val="dk1"/>
              </a:buClr>
              <a:buSzPts val="2800"/>
              <a:buNone/>
            </a:pPr>
            <a:endParaRPr u="sng">
              <a:solidFill>
                <a:srgbClr val="0070C0"/>
              </a:solidFill>
            </a:endParaRPr>
          </a:p>
          <a:p>
            <a:pPr marL="228600" lvl="0" indent="-228600" algn="l" rtl="0">
              <a:lnSpc>
                <a:spcPct val="90000"/>
              </a:lnSpc>
              <a:spcBef>
                <a:spcPts val="0"/>
              </a:spcBef>
              <a:spcAft>
                <a:spcPts val="0"/>
              </a:spcAft>
              <a:buClr>
                <a:schemeClr val="dk1"/>
              </a:buClr>
              <a:buSzPts val="2800"/>
              <a:buNone/>
            </a:pPr>
            <a:r>
              <a:rPr lang="en-US" u="sng">
                <a:solidFill>
                  <a:srgbClr val="0070C0"/>
                </a:solidFill>
                <a:hlinkClick r:id="rId4">
                  <a:extLst>
                    <a:ext uri="{A12FA001-AC4F-418D-AE19-62706E023703}">
                      <ahyp:hlinkClr xmlns="" xmlns:ahyp="http://schemas.microsoft.com/office/drawing/2018/hyperlinkcolor" val="tx"/>
                    </a:ext>
                  </a:extLst>
                </a:hlinkClick>
              </a:rPr>
              <a:t>The Childcare Resource and Research Unit</a:t>
            </a:r>
            <a:endParaRPr>
              <a:solidFill>
                <a:srgbClr val="0070C0"/>
              </a:solidFill>
            </a:endParaRPr>
          </a:p>
          <a:p>
            <a:pPr marL="228600" lvl="0" indent="-228600" algn="l" rtl="0">
              <a:lnSpc>
                <a:spcPct val="90000"/>
              </a:lnSpc>
              <a:spcBef>
                <a:spcPts val="0"/>
              </a:spcBef>
              <a:spcAft>
                <a:spcPts val="0"/>
              </a:spcAft>
              <a:buClr>
                <a:schemeClr val="dk1"/>
              </a:buClr>
              <a:buSzPts val="2800"/>
              <a:buNone/>
            </a:pPr>
            <a:endParaRPr>
              <a:solidFill>
                <a:srgbClr val="0070C0"/>
              </a:solidFill>
            </a:endParaRPr>
          </a:p>
          <a:p>
            <a:pPr marL="228600" lvl="0" indent="-228600" algn="l" rtl="0">
              <a:lnSpc>
                <a:spcPct val="90000"/>
              </a:lnSpc>
              <a:spcBef>
                <a:spcPts val="0"/>
              </a:spcBef>
              <a:spcAft>
                <a:spcPts val="0"/>
              </a:spcAft>
              <a:buClr>
                <a:schemeClr val="dk1"/>
              </a:buClr>
              <a:buSzPts val="2800"/>
              <a:buNone/>
            </a:pPr>
            <a:r>
              <a:rPr lang="en-US" u="sng">
                <a:solidFill>
                  <a:srgbClr val="0070C0"/>
                </a:solidFill>
                <a:hlinkClick r:id="rId5">
                  <a:extLst>
                    <a:ext uri="{A12FA001-AC4F-418D-AE19-62706E023703}">
                      <ahyp:hlinkClr xmlns="" xmlns:ahyp="http://schemas.microsoft.com/office/drawing/2018/hyperlinkcolor" val="tx"/>
                    </a:ext>
                  </a:extLst>
                </a:hlinkClick>
              </a:rPr>
              <a:t>Play-based Learning in the Encylopedia on Early Childhood Development</a:t>
            </a:r>
            <a:endParaRPr>
              <a:solidFill>
                <a:srgbClr val="0070C0"/>
              </a:solidFill>
            </a:endParaRPr>
          </a:p>
          <a:p>
            <a:pPr marL="228600" lvl="0" indent="-228600" algn="l" rtl="0">
              <a:lnSpc>
                <a:spcPct val="90000"/>
              </a:lnSpc>
              <a:spcBef>
                <a:spcPts val="0"/>
              </a:spcBef>
              <a:spcAft>
                <a:spcPts val="0"/>
              </a:spcAft>
              <a:buClr>
                <a:schemeClr val="dk1"/>
              </a:buClr>
              <a:buSzPts val="2800"/>
              <a:buNone/>
            </a:pPr>
            <a:endParaRPr>
              <a:solidFill>
                <a:srgbClr val="0070C0"/>
              </a:solidFill>
            </a:endParaRPr>
          </a:p>
          <a:p>
            <a:pPr marL="228600" lvl="0" indent="-228600" algn="l" rtl="0">
              <a:lnSpc>
                <a:spcPct val="90000"/>
              </a:lnSpc>
              <a:spcBef>
                <a:spcPts val="0"/>
              </a:spcBef>
              <a:spcAft>
                <a:spcPts val="0"/>
              </a:spcAft>
              <a:buClr>
                <a:schemeClr val="dk1"/>
              </a:buClr>
              <a:buSzPts val="2800"/>
              <a:buNone/>
            </a:pPr>
            <a:r>
              <a:rPr lang="en-US" u="sng">
                <a:solidFill>
                  <a:srgbClr val="0070C0"/>
                </a:solidFill>
                <a:hlinkClick r:id="rId6">
                  <a:extLst>
                    <a:ext uri="{A12FA001-AC4F-418D-AE19-62706E023703}">
                      <ahyp:hlinkClr xmlns="" xmlns:ahyp="http://schemas.microsoft.com/office/drawing/2018/hyperlinkcolor" val="tx"/>
                    </a:ext>
                  </a:extLst>
                </a:hlinkClick>
              </a:rPr>
              <a:t>Play-based learing in a culture of inquiry. Ontario's Kindergarten Program</a:t>
            </a:r>
            <a:endParaRPr>
              <a:solidFill>
                <a:srgbClr val="0070C0"/>
              </a:solidFill>
            </a:endParaRPr>
          </a:p>
          <a:p>
            <a:pPr marL="228600" lvl="0" indent="-228600" algn="l" rtl="0">
              <a:lnSpc>
                <a:spcPct val="90000"/>
              </a:lnSpc>
              <a:spcBef>
                <a:spcPts val="0"/>
              </a:spcBef>
              <a:spcAft>
                <a:spcPts val="0"/>
              </a:spcAft>
              <a:buClr>
                <a:schemeClr val="dk1"/>
              </a:buClr>
              <a:buSzPts val="2800"/>
              <a:buNone/>
            </a:pPr>
            <a:r>
              <a:rPr lang="en-US">
                <a:solidFill>
                  <a:srgbClr val="0070C0"/>
                </a:solidFill>
              </a:rPr>
              <a:t> </a:t>
            </a:r>
            <a:endParaRPr>
              <a:solidFill>
                <a:srgbClr val="0070C0"/>
              </a:solidFill>
            </a:endParaRPr>
          </a:p>
          <a:p>
            <a:pPr marL="228600" lvl="0" indent="-228600" algn="l" rtl="0">
              <a:lnSpc>
                <a:spcPct val="90000"/>
              </a:lnSpc>
              <a:spcBef>
                <a:spcPts val="1000"/>
              </a:spcBef>
              <a:spcAft>
                <a:spcPts val="0"/>
              </a:spcAft>
              <a:buClr>
                <a:schemeClr val="dk1"/>
              </a:buClr>
              <a:buSzPts val="2800"/>
              <a:buNone/>
            </a:pPr>
            <a:r>
              <a:rPr lang="en-US" u="sng">
                <a:solidFill>
                  <a:srgbClr val="0070C0"/>
                </a:solidFill>
                <a:hlinkClick r:id="rId7">
                  <a:extLst>
                    <a:ext uri="{A12FA001-AC4F-418D-AE19-62706E023703}">
                      <ahyp:hlinkClr xmlns="" xmlns:ahyp="http://schemas.microsoft.com/office/drawing/2018/hyperlinkcolor" val="tx"/>
                    </a:ext>
                  </a:extLst>
                </a:hlinkClick>
              </a:rPr>
              <a:t>Finding Quality Childcare</a:t>
            </a:r>
            <a:endParaRPr>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In conclusion</a:t>
            </a:r>
            <a:endParaRPr b="1"/>
          </a:p>
        </p:txBody>
      </p:sp>
      <p:sp>
        <p:nvSpPr>
          <p:cNvPr id="236" name="Google Shape;236;p37"/>
          <p:cNvSpPr txBox="1">
            <a:spLocks noGrp="1"/>
          </p:cNvSpPr>
          <p:nvPr>
            <p:ph type="body" idx="1"/>
          </p:nvPr>
        </p:nvSpPr>
        <p:spPr>
          <a:xfrm>
            <a:off x="838200" y="1622023"/>
            <a:ext cx="10515600" cy="46861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None/>
            </a:pPr>
            <a:r>
              <a:rPr lang="en-US" b="1"/>
              <a:t>A summary of what was discussed today:</a:t>
            </a:r>
            <a:endParaRPr/>
          </a:p>
          <a:p>
            <a:pPr marL="457200" lvl="0" indent="-342900" algn="l" rtl="0">
              <a:lnSpc>
                <a:spcPct val="90000"/>
              </a:lnSpc>
              <a:spcBef>
                <a:spcPts val="1000"/>
              </a:spcBef>
              <a:spcAft>
                <a:spcPts val="0"/>
              </a:spcAft>
              <a:buClr>
                <a:schemeClr val="dk2"/>
              </a:buClr>
              <a:buSzPts val="1800"/>
              <a:buChar char="•"/>
            </a:pPr>
            <a:r>
              <a:rPr lang="en-US"/>
              <a:t>Child-centred practice</a:t>
            </a:r>
            <a:endParaRPr/>
          </a:p>
          <a:p>
            <a:pPr marL="457200" lvl="0" indent="-342900" algn="l" rtl="0">
              <a:lnSpc>
                <a:spcPct val="90000"/>
              </a:lnSpc>
              <a:spcBef>
                <a:spcPts val="1000"/>
              </a:spcBef>
              <a:spcAft>
                <a:spcPts val="0"/>
              </a:spcAft>
              <a:buClr>
                <a:schemeClr val="dk2"/>
              </a:buClr>
              <a:buSzPts val="1800"/>
              <a:buChar char="•"/>
            </a:pPr>
            <a:r>
              <a:rPr lang="en-US"/>
              <a:t>Quality care</a:t>
            </a:r>
            <a:endParaRPr/>
          </a:p>
          <a:p>
            <a:pPr marL="457200" lvl="0" indent="-342900" algn="l" rtl="0">
              <a:lnSpc>
                <a:spcPct val="90000"/>
              </a:lnSpc>
              <a:spcBef>
                <a:spcPts val="1000"/>
              </a:spcBef>
              <a:spcAft>
                <a:spcPts val="0"/>
              </a:spcAft>
              <a:buClr>
                <a:schemeClr val="dk2"/>
              </a:buClr>
              <a:buSzPts val="1800"/>
              <a:buChar char="•"/>
            </a:pPr>
            <a:r>
              <a:rPr lang="en-US"/>
              <a:t>The relationship between child-centred practice and quality care</a:t>
            </a:r>
            <a:endParaRPr/>
          </a:p>
          <a:p>
            <a:pPr marL="457200" lvl="0" indent="-342900" algn="l" rtl="0">
              <a:lnSpc>
                <a:spcPct val="90000"/>
              </a:lnSpc>
              <a:spcBef>
                <a:spcPts val="1000"/>
              </a:spcBef>
              <a:spcAft>
                <a:spcPts val="0"/>
              </a:spcAft>
              <a:buClr>
                <a:schemeClr val="dk2"/>
              </a:buClr>
              <a:buSzPts val="1800"/>
              <a:buChar char="•"/>
            </a:pPr>
            <a:r>
              <a:rPr lang="en-US"/>
              <a:t>What a child-centred program looks like in terms of: </a:t>
            </a:r>
            <a:endParaRPr/>
          </a:p>
          <a:p>
            <a:pPr marL="1371600" lvl="2" indent="-342900" algn="l" rtl="0">
              <a:lnSpc>
                <a:spcPct val="90000"/>
              </a:lnSpc>
              <a:spcBef>
                <a:spcPts val="500"/>
              </a:spcBef>
              <a:spcAft>
                <a:spcPts val="0"/>
              </a:spcAft>
              <a:buClr>
                <a:schemeClr val="dk2"/>
              </a:buClr>
              <a:buSzPts val="1800"/>
              <a:buChar char="•"/>
            </a:pPr>
            <a:r>
              <a:rPr lang="en-US" sz="2400"/>
              <a:t>Environment</a:t>
            </a:r>
            <a:endParaRPr/>
          </a:p>
          <a:p>
            <a:pPr marL="1371600" lvl="2" indent="-342900" algn="l" rtl="0">
              <a:lnSpc>
                <a:spcPct val="90000"/>
              </a:lnSpc>
              <a:spcBef>
                <a:spcPts val="500"/>
              </a:spcBef>
              <a:spcAft>
                <a:spcPts val="0"/>
              </a:spcAft>
              <a:buClr>
                <a:schemeClr val="dk2"/>
              </a:buClr>
              <a:buSzPts val="1800"/>
              <a:buChar char="•"/>
            </a:pPr>
            <a:r>
              <a:rPr lang="en-US" sz="2400"/>
              <a:t>Curriculum</a:t>
            </a:r>
            <a:endParaRPr/>
          </a:p>
          <a:p>
            <a:pPr marL="1371600" lvl="2" indent="-342900" algn="l" rtl="0">
              <a:lnSpc>
                <a:spcPct val="90000"/>
              </a:lnSpc>
              <a:spcBef>
                <a:spcPts val="500"/>
              </a:spcBef>
              <a:spcAft>
                <a:spcPts val="0"/>
              </a:spcAft>
              <a:buClr>
                <a:schemeClr val="dk2"/>
              </a:buClr>
              <a:buSzPts val="1800"/>
              <a:buChar char="•"/>
            </a:pPr>
            <a:r>
              <a:rPr lang="en-US" sz="2400"/>
              <a:t>interactions</a:t>
            </a:r>
            <a:endParaRPr/>
          </a:p>
          <a:p>
            <a:pPr marL="457200" lvl="0" indent="-342900" algn="l" rtl="0">
              <a:lnSpc>
                <a:spcPct val="90000"/>
              </a:lnSpc>
              <a:spcBef>
                <a:spcPts val="1000"/>
              </a:spcBef>
              <a:spcAft>
                <a:spcPts val="0"/>
              </a:spcAft>
              <a:buClr>
                <a:schemeClr val="dk2"/>
              </a:buClr>
              <a:buSzPts val="1800"/>
              <a:buChar char="•"/>
            </a:pPr>
            <a:r>
              <a:rPr lang="en-US"/>
              <a:t>A helpful checklist</a:t>
            </a:r>
            <a:endParaRPr/>
          </a:p>
          <a:p>
            <a:pPr marL="228600" lvl="0" indent="-228600" algn="l" rtl="0">
              <a:lnSpc>
                <a:spcPct val="90000"/>
              </a:lnSpc>
              <a:spcBef>
                <a:spcPts val="0"/>
              </a:spcBef>
              <a:spcAft>
                <a:spcPts val="0"/>
              </a:spcAft>
              <a:buClr>
                <a:schemeClr val="dk1"/>
              </a:buClr>
              <a:buSzPts val="2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SzPts val="2800"/>
              <a:buNone/>
            </a:pPr>
            <a:r>
              <a:rPr lang="en-US" b="1"/>
              <a:t>Some questions for reflection …</a:t>
            </a:r>
            <a:endParaRPr/>
          </a:p>
        </p:txBody>
      </p:sp>
      <p:sp>
        <p:nvSpPr>
          <p:cNvPr id="242" name="Google Shape;242;p38"/>
          <p:cNvSpPr txBox="1">
            <a:spLocks noGrp="1"/>
          </p:cNvSpPr>
          <p:nvPr>
            <p:ph type="body" idx="1"/>
          </p:nvPr>
        </p:nvSpPr>
        <p:spPr>
          <a:xfrm>
            <a:off x="838200" y="1690688"/>
            <a:ext cx="10515600" cy="466777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None/>
            </a:pPr>
            <a:r>
              <a:rPr lang="en-US"/>
              <a:t>How can you best support CNC staff to create and maintain a child-centred program?</a:t>
            </a:r>
            <a:endParaRPr/>
          </a:p>
          <a:p>
            <a:pPr marL="228600" lvl="0" indent="-228600" algn="l" rtl="0">
              <a:lnSpc>
                <a:spcPct val="90000"/>
              </a:lnSpc>
              <a:spcBef>
                <a:spcPts val="1000"/>
              </a:spcBef>
              <a:spcAft>
                <a:spcPts val="0"/>
              </a:spcAft>
              <a:buSzPts val="2800"/>
              <a:buNone/>
            </a:pPr>
            <a:endParaRPr/>
          </a:p>
          <a:p>
            <a:pPr marL="228600" lvl="0" indent="-228600" algn="l" rtl="0">
              <a:lnSpc>
                <a:spcPct val="90000"/>
              </a:lnSpc>
              <a:spcBef>
                <a:spcPts val="1000"/>
              </a:spcBef>
              <a:spcAft>
                <a:spcPts val="0"/>
              </a:spcAft>
              <a:buSzPts val="2800"/>
              <a:buNone/>
            </a:pPr>
            <a:r>
              <a:rPr lang="en-US"/>
              <a:t>What are some challenges you may encounter when working to ensure a child-centred program? How might you address these challenges and find solutions or understanding?</a:t>
            </a:r>
            <a:endParaRPr/>
          </a:p>
          <a:p>
            <a:pPr marL="228600" lvl="0" indent="-228600" algn="l" rtl="0">
              <a:lnSpc>
                <a:spcPct val="90000"/>
              </a:lnSpc>
              <a:spcBef>
                <a:spcPts val="1000"/>
              </a:spcBef>
              <a:spcAft>
                <a:spcPts val="0"/>
              </a:spcAft>
              <a:buSzPts val="2800"/>
              <a:buNone/>
            </a:pPr>
            <a:endParaRPr/>
          </a:p>
          <a:p>
            <a:pPr marL="228600" lvl="0" indent="-228600" algn="l" rtl="0">
              <a:lnSpc>
                <a:spcPct val="90000"/>
              </a:lnSpc>
              <a:spcBef>
                <a:spcPts val="1000"/>
              </a:spcBef>
              <a:spcAft>
                <a:spcPts val="0"/>
              </a:spcAft>
              <a:buSzPts val="2800"/>
              <a:buNone/>
            </a:pPr>
            <a:r>
              <a:rPr lang="en-US"/>
              <a:t>What additional information or resources might you find helpful as you  continue to build knowledge and understanding of a child-centred approach? </a:t>
            </a:r>
            <a:endParaRPr/>
          </a:p>
          <a:p>
            <a:pPr marL="228600" lvl="0" indent="-228600" algn="l" rtl="0">
              <a:lnSpc>
                <a:spcPct val="90000"/>
              </a:lnSpc>
              <a:spcBef>
                <a:spcPts val="1000"/>
              </a:spcBef>
              <a:spcAft>
                <a:spcPts val="0"/>
              </a:spcAft>
              <a:buSzPts val="2800"/>
              <a:buNone/>
            </a:pP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ctrTitle"/>
          </p:nvPr>
        </p:nvSpPr>
        <p:spPr>
          <a:xfrm>
            <a:off x="4128475" y="2905450"/>
            <a:ext cx="3935100" cy="81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a:t>Thank you! </a:t>
            </a:r>
            <a:endParaRPr/>
          </a:p>
        </p:txBody>
      </p:sp>
      <p:sp>
        <p:nvSpPr>
          <p:cNvPr id="248" name="Google Shape;248;p39"/>
          <p:cNvSpPr txBox="1">
            <a:spLocks noGrp="1"/>
          </p:cNvSpPr>
          <p:nvPr>
            <p:ph type="subTitle" idx="1"/>
          </p:nvPr>
        </p:nvSpPr>
        <p:spPr>
          <a:xfrm>
            <a:off x="4128475" y="4186097"/>
            <a:ext cx="3935100" cy="13134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r>
              <a:rPr lang="en-US"/>
              <a:t>I look forward to</a:t>
            </a:r>
            <a:endParaRPr/>
          </a:p>
          <a:p>
            <a:pPr marL="457200" lvl="0" indent="-406400" algn="ctr" rtl="0">
              <a:lnSpc>
                <a:spcPct val="90000"/>
              </a:lnSpc>
              <a:spcBef>
                <a:spcPts val="1000"/>
              </a:spcBef>
              <a:spcAft>
                <a:spcPts val="0"/>
              </a:spcAft>
              <a:buClr>
                <a:schemeClr val="dk1"/>
              </a:buClr>
              <a:buSzPts val="2400"/>
              <a:buNone/>
            </a:pPr>
            <a:r>
              <a:rPr lang="en-US"/>
              <a:t>receiving your questions.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a:off x="3980850" y="1339525"/>
            <a:ext cx="4216800" cy="4207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4000" b="1" dirty="0"/>
              <a:t>What to look for in a child-</a:t>
            </a:r>
            <a:r>
              <a:rPr lang="en-US" sz="4000" b="1" dirty="0" err="1"/>
              <a:t>centred</a:t>
            </a:r>
            <a:r>
              <a:rPr lang="en-US" sz="4000" b="1" dirty="0"/>
              <a:t> CNC</a:t>
            </a:r>
            <a:r>
              <a:rPr lang="en-US" sz="4000" b="1" dirty="0">
                <a:solidFill>
                  <a:schemeClr val="dk1"/>
                </a:solidFill>
              </a:rPr>
              <a:t> </a:t>
            </a:r>
            <a:r>
              <a:rPr lang="en-US" sz="4000" b="1" dirty="0"/>
              <a:t>program</a:t>
            </a:r>
            <a:endParaRPr sz="4000" b="1" dirty="0"/>
          </a:p>
          <a:p>
            <a:pPr marL="0" lvl="0" indent="0" algn="ctr" rtl="0">
              <a:lnSpc>
                <a:spcPct val="90000"/>
              </a:lnSpc>
              <a:spcBef>
                <a:spcPts val="0"/>
              </a:spcBef>
              <a:spcAft>
                <a:spcPts val="0"/>
              </a:spcAft>
              <a:buClr>
                <a:schemeClr val="dk1"/>
              </a:buClr>
              <a:buSzPts val="6000"/>
              <a:buFont typeface="Calibri"/>
              <a:buNone/>
            </a:pPr>
            <a:endParaRPr sz="6000" dirty="0"/>
          </a:p>
          <a:p>
            <a:pPr marL="0" lvl="0" indent="0" algn="ctr" rtl="0">
              <a:lnSpc>
                <a:spcPct val="90000"/>
              </a:lnSpc>
              <a:spcBef>
                <a:spcPts val="0"/>
              </a:spcBef>
              <a:spcAft>
                <a:spcPts val="0"/>
              </a:spcAft>
              <a:buClr>
                <a:schemeClr val="dk1"/>
              </a:buClr>
              <a:buSzPts val="6000"/>
              <a:buFont typeface="Calibri"/>
              <a:buNone/>
            </a:pPr>
            <a:endParaRPr sz="600" dirty="0"/>
          </a:p>
          <a:p>
            <a:pPr marL="0" lvl="0" indent="0" algn="ctr" rtl="0">
              <a:lnSpc>
                <a:spcPct val="90000"/>
              </a:lnSpc>
              <a:spcBef>
                <a:spcPts val="0"/>
              </a:spcBef>
              <a:spcAft>
                <a:spcPts val="0"/>
              </a:spcAft>
              <a:buClr>
                <a:schemeClr val="dk1"/>
              </a:buClr>
              <a:buSzPts val="6000"/>
              <a:buFont typeface="Calibri"/>
              <a:buNone/>
            </a:pPr>
            <a:endParaRPr sz="600" dirty="0"/>
          </a:p>
          <a:p>
            <a:pPr marL="0" lvl="0" indent="0" algn="ctr" rtl="0">
              <a:lnSpc>
                <a:spcPct val="90000"/>
              </a:lnSpc>
              <a:spcBef>
                <a:spcPts val="0"/>
              </a:spcBef>
              <a:spcAft>
                <a:spcPts val="0"/>
              </a:spcAft>
              <a:buClr>
                <a:schemeClr val="dk1"/>
              </a:buClr>
              <a:buSzPts val="6000"/>
              <a:buFont typeface="Calibri"/>
              <a:buNone/>
            </a:pPr>
            <a:endParaRPr sz="600" dirty="0"/>
          </a:p>
          <a:p>
            <a:pPr marL="0" lvl="0" indent="0" algn="ctr" rtl="0">
              <a:lnSpc>
                <a:spcPct val="90000"/>
              </a:lnSpc>
              <a:spcBef>
                <a:spcPts val="0"/>
              </a:spcBef>
              <a:spcAft>
                <a:spcPts val="0"/>
              </a:spcAft>
              <a:buClr>
                <a:schemeClr val="dk1"/>
              </a:buClr>
              <a:buSzPts val="6000"/>
              <a:buFont typeface="Calibri"/>
              <a:buNone/>
            </a:pPr>
            <a:r>
              <a:rPr lang="en-US" sz="3000" dirty="0">
                <a:solidFill>
                  <a:srgbClr val="FFFFFF"/>
                </a:solidFill>
              </a:rPr>
              <a:t>Rachel Brophy</a:t>
            </a:r>
            <a:endParaRPr sz="3000" dirty="0">
              <a:solidFill>
                <a:srgbClr val="FFFFFF"/>
              </a:solidFill>
            </a:endParaRPr>
          </a:p>
          <a:p>
            <a:pPr marL="0" lvl="0" indent="0" algn="ctr" rtl="0">
              <a:lnSpc>
                <a:spcPct val="90000"/>
              </a:lnSpc>
              <a:spcBef>
                <a:spcPts val="0"/>
              </a:spcBef>
              <a:spcAft>
                <a:spcPts val="0"/>
              </a:spcAft>
              <a:buClr>
                <a:schemeClr val="dk1"/>
              </a:buClr>
              <a:buSzPts val="6000"/>
              <a:buFont typeface="Calibri"/>
              <a:buNone/>
            </a:pPr>
            <a:r>
              <a:rPr lang="en-US" sz="3000" dirty="0">
                <a:solidFill>
                  <a:srgbClr val="FFFFFF"/>
                </a:solidFill>
              </a:rPr>
              <a:t>Ph.D., RECE</a:t>
            </a:r>
            <a:endParaRPr sz="300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dirty="0"/>
              <a:t>Introduction &amp; welcome</a:t>
            </a:r>
            <a:endParaRPr dirty="0"/>
          </a:p>
        </p:txBody>
      </p:sp>
      <p:sp>
        <p:nvSpPr>
          <p:cNvPr id="81" name="Google Shape;81;p16"/>
          <p:cNvSpPr txBox="1">
            <a:spLocks noGrp="1"/>
          </p:cNvSpPr>
          <p:nvPr>
            <p:ph type="body" idx="1"/>
          </p:nvPr>
        </p:nvSpPr>
        <p:spPr>
          <a:xfrm>
            <a:off x="687728" y="1828799"/>
            <a:ext cx="10944829" cy="45951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2"/>
              </a:buClr>
              <a:buSzPts val="2800"/>
              <a:buChar char="•"/>
            </a:pPr>
            <a:r>
              <a:rPr lang="en-US" dirty="0"/>
              <a:t>What do we mean by child-</a:t>
            </a:r>
            <a:r>
              <a:rPr lang="en-US" dirty="0" err="1"/>
              <a:t>centred</a:t>
            </a:r>
            <a:r>
              <a:rPr lang="en-US" dirty="0"/>
              <a:t> practice or a child-</a:t>
            </a:r>
            <a:r>
              <a:rPr lang="en-US" dirty="0" err="1"/>
              <a:t>centred</a:t>
            </a:r>
            <a:r>
              <a:rPr lang="en-US" dirty="0"/>
              <a:t> program?</a:t>
            </a:r>
            <a:endParaRPr dirty="0"/>
          </a:p>
          <a:p>
            <a:pPr marL="228600" lvl="0" indent="-228600" algn="l" rtl="0">
              <a:lnSpc>
                <a:spcPct val="90000"/>
              </a:lnSpc>
              <a:spcBef>
                <a:spcPts val="1000"/>
              </a:spcBef>
              <a:spcAft>
                <a:spcPts val="0"/>
              </a:spcAft>
              <a:buClr>
                <a:schemeClr val="dk2"/>
              </a:buClr>
              <a:buSzPts val="2800"/>
              <a:buChar char="•"/>
            </a:pPr>
            <a:r>
              <a:rPr lang="en-US" dirty="0"/>
              <a:t>What is quality care?</a:t>
            </a:r>
            <a:endParaRPr dirty="0"/>
          </a:p>
          <a:p>
            <a:pPr marL="228600" lvl="0" indent="-228600" algn="l" rtl="0">
              <a:lnSpc>
                <a:spcPct val="90000"/>
              </a:lnSpc>
              <a:spcBef>
                <a:spcPts val="1000"/>
              </a:spcBef>
              <a:spcAft>
                <a:spcPts val="0"/>
              </a:spcAft>
              <a:buClr>
                <a:schemeClr val="dk2"/>
              </a:buClr>
              <a:buSzPts val="2800"/>
              <a:buChar char="•"/>
            </a:pPr>
            <a:r>
              <a:rPr lang="en-US" dirty="0"/>
              <a:t>What is the relationship between quality and child-</a:t>
            </a:r>
            <a:r>
              <a:rPr lang="en-US" dirty="0" err="1"/>
              <a:t>centred</a:t>
            </a:r>
            <a:r>
              <a:rPr lang="en-US" dirty="0"/>
              <a:t> practice?</a:t>
            </a:r>
            <a:endParaRPr dirty="0"/>
          </a:p>
          <a:p>
            <a:pPr marL="228600" lvl="0" indent="-228600" algn="l" rtl="0">
              <a:lnSpc>
                <a:spcPct val="90000"/>
              </a:lnSpc>
              <a:spcBef>
                <a:spcPts val="1000"/>
              </a:spcBef>
              <a:spcAft>
                <a:spcPts val="0"/>
              </a:spcAft>
              <a:buClr>
                <a:schemeClr val="dk2"/>
              </a:buClr>
              <a:buSzPts val="2800"/>
              <a:buChar char="•"/>
            </a:pPr>
            <a:r>
              <a:rPr lang="en-US" dirty="0"/>
              <a:t>A helpful checklist: What are we actually looking for?</a:t>
            </a:r>
            <a:endParaRPr dirty="0"/>
          </a:p>
          <a:p>
            <a:pPr marL="228600" lvl="0" indent="-228600" algn="l" rtl="0">
              <a:lnSpc>
                <a:spcPct val="90000"/>
              </a:lnSpc>
              <a:spcBef>
                <a:spcPts val="1000"/>
              </a:spcBef>
              <a:spcAft>
                <a:spcPts val="0"/>
              </a:spcAft>
              <a:buClr>
                <a:schemeClr val="dk2"/>
              </a:buClr>
              <a:buSzPts val="2800"/>
              <a:buChar char="•"/>
            </a:pPr>
            <a:r>
              <a:rPr lang="en-US" dirty="0"/>
              <a:t>Resources</a:t>
            </a:r>
            <a:endParaRPr dirty="0"/>
          </a:p>
          <a:p>
            <a:pPr marL="228600" lvl="0" indent="-228600" algn="l" rtl="0">
              <a:lnSpc>
                <a:spcPct val="90000"/>
              </a:lnSpc>
              <a:spcBef>
                <a:spcPts val="1000"/>
              </a:spcBef>
              <a:spcAft>
                <a:spcPts val="0"/>
              </a:spcAft>
              <a:buClr>
                <a:schemeClr val="dk2"/>
              </a:buClr>
              <a:buSzPts val="2800"/>
              <a:buChar char="•"/>
            </a:pPr>
            <a:r>
              <a:rPr lang="en-US" dirty="0"/>
              <a:t>Summary and Reflection Questions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3990301" y="2208225"/>
            <a:ext cx="42165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dirty="0"/>
              <a:t>What is a </a:t>
            </a:r>
            <a:endParaRPr b="1" dirty="0"/>
          </a:p>
          <a:p>
            <a:pPr marL="0" lvl="0" indent="0" algn="ctr" rtl="0">
              <a:lnSpc>
                <a:spcPct val="90000"/>
              </a:lnSpc>
              <a:spcBef>
                <a:spcPts val="0"/>
              </a:spcBef>
              <a:spcAft>
                <a:spcPts val="0"/>
              </a:spcAft>
              <a:buClr>
                <a:schemeClr val="dk1"/>
              </a:buClr>
              <a:buSzPts val="6000"/>
              <a:buFont typeface="Calibri"/>
              <a:buNone/>
            </a:pPr>
            <a:r>
              <a:rPr lang="en-US" b="1" dirty="0"/>
              <a:t>child-</a:t>
            </a:r>
            <a:r>
              <a:rPr lang="en-US" b="1" dirty="0" err="1"/>
              <a:t>centred</a:t>
            </a:r>
            <a:r>
              <a:rPr lang="en-US" b="1" dirty="0"/>
              <a:t> program?</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Definition of </a:t>
            </a:r>
            <a:r>
              <a:rPr lang="en-US" b="1"/>
              <a:t>Child-centred:</a:t>
            </a:r>
            <a:endParaRPr b="1"/>
          </a:p>
        </p:txBody>
      </p:sp>
      <p:sp>
        <p:nvSpPr>
          <p:cNvPr id="92" name="Google Shape;9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3600" i="1" dirty="0"/>
              <a:t>A child-</a:t>
            </a:r>
            <a:r>
              <a:rPr lang="en-US" sz="3600" i="1" dirty="0" err="1"/>
              <a:t>centred</a:t>
            </a:r>
            <a:r>
              <a:rPr lang="en-US" sz="3600" i="1" dirty="0"/>
              <a:t> program places the child at the </a:t>
            </a:r>
            <a:r>
              <a:rPr lang="en-US" sz="3600" i="1" dirty="0" err="1"/>
              <a:t>centre</a:t>
            </a:r>
            <a:r>
              <a:rPr lang="en-US" sz="3600" i="1" dirty="0"/>
              <a:t> of their learning process. The child is an active participant in their own learning. The program is play-based, the child has choices of learning activities, the families are seen as knowledgeable and important, and the educator acts as a facilitator of learning.</a:t>
            </a:r>
            <a:endParaRPr sz="36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A child-centred approach and early learning framework</a:t>
            </a:r>
            <a:r>
              <a:rPr lang="en-US"/>
              <a:t> </a:t>
            </a:r>
            <a:endParaRPr/>
          </a:p>
        </p:txBody>
      </p:sp>
      <p:sp>
        <p:nvSpPr>
          <p:cNvPr id="98" name="Google Shape;98;p19"/>
          <p:cNvSpPr txBox="1">
            <a:spLocks noGrp="1"/>
          </p:cNvSpPr>
          <p:nvPr>
            <p:ph type="body" idx="1"/>
          </p:nvPr>
        </p:nvSpPr>
        <p:spPr>
          <a:xfrm>
            <a:off x="838200" y="1895983"/>
            <a:ext cx="10515600" cy="4238599"/>
          </a:xfrm>
          <a:prstGeom prst="rect">
            <a:avLst/>
          </a:prstGeom>
          <a:noFill/>
          <a:ln>
            <a:noFill/>
          </a:ln>
        </p:spPr>
        <p:txBody>
          <a:bodyPr spcFirstLastPara="1" wrap="square" lIns="91425" tIns="45700" rIns="91425" bIns="45700" anchor="t" anchorCtr="0">
            <a:noAutofit/>
          </a:bodyPr>
          <a:lstStyle/>
          <a:p>
            <a:pPr marL="228600" lvl="0" indent="-241300" algn="l" rtl="0">
              <a:lnSpc>
                <a:spcPct val="90000"/>
              </a:lnSpc>
              <a:spcBef>
                <a:spcPts val="0"/>
              </a:spcBef>
              <a:spcAft>
                <a:spcPts val="0"/>
              </a:spcAft>
              <a:buClr>
                <a:schemeClr val="dk2"/>
              </a:buClr>
              <a:buSzPts val="3000"/>
              <a:buChar char="•"/>
            </a:pPr>
            <a:r>
              <a:rPr lang="en-US" sz="3000"/>
              <a:t>Every province in Canada has developed an Early Learning Framework </a:t>
            </a:r>
            <a:endParaRPr sz="3000"/>
          </a:p>
          <a:p>
            <a:pPr marL="228600" lvl="0" indent="-241300" algn="l" rtl="0">
              <a:lnSpc>
                <a:spcPct val="90000"/>
              </a:lnSpc>
              <a:spcBef>
                <a:spcPts val="1000"/>
              </a:spcBef>
              <a:spcAft>
                <a:spcPts val="0"/>
              </a:spcAft>
              <a:buClr>
                <a:schemeClr val="dk2"/>
              </a:buClr>
              <a:buSzPts val="3000"/>
              <a:buChar char="•"/>
            </a:pPr>
            <a:r>
              <a:rPr lang="en-US" sz="3000"/>
              <a:t>Each framework acts a guide for supporting principles around curriculum and pedagogy and early years programming for that particular province/territory</a:t>
            </a:r>
            <a:endParaRPr sz="3000"/>
          </a:p>
          <a:p>
            <a:pPr marL="228600" lvl="0" indent="-241300" algn="l" rtl="0">
              <a:lnSpc>
                <a:spcPct val="90000"/>
              </a:lnSpc>
              <a:spcBef>
                <a:spcPts val="1000"/>
              </a:spcBef>
              <a:spcAft>
                <a:spcPts val="0"/>
              </a:spcAft>
              <a:buClr>
                <a:schemeClr val="dk2"/>
              </a:buClr>
              <a:buSzPts val="3000"/>
              <a:buChar char="•"/>
            </a:pPr>
            <a:r>
              <a:rPr lang="en-US" sz="3000"/>
              <a:t>All of these frameworks share a child-centred perspective that address the image of the child, the family and community, the educator and the early learning environment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600" b="1"/>
              <a:t>More ways to understand child-centred practice</a:t>
            </a:r>
            <a:br>
              <a:rPr lang="en-US" sz="3600" b="1"/>
            </a:br>
            <a:r>
              <a:rPr lang="en-US" sz="2800" b="1"/>
              <a:t>~ samples from provincial Early Learning Frameworks ~ </a:t>
            </a:r>
            <a:endParaRPr sz="2800" b="1"/>
          </a:p>
        </p:txBody>
      </p:sp>
      <p:sp>
        <p:nvSpPr>
          <p:cNvPr id="104" name="Google Shape;104;p20"/>
          <p:cNvSpPr txBox="1">
            <a:spLocks noGrp="1"/>
          </p:cNvSpPr>
          <p:nvPr>
            <p:ph type="body" idx="1"/>
          </p:nvPr>
        </p:nvSpPr>
        <p:spPr>
          <a:xfrm>
            <a:off x="838200" y="1825624"/>
            <a:ext cx="10515600" cy="4679347"/>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SzPts val="2800"/>
              <a:buNone/>
            </a:pPr>
            <a:r>
              <a:rPr lang="en-US" sz="2100" b="1"/>
              <a:t>“An early learning and child care curriculum framework is different than a traditional curriculum. </a:t>
            </a:r>
            <a:r>
              <a:rPr lang="en-US" sz="2100"/>
              <a:t>In early childhood, curriculum is focused on broad holistic goals rather than specific outcomes for each subject area. Early learning and child care curriculum frameworks embrace children’s everyday experiences as the sources of curriculum meaning making. Early childhood educators use the goals in the curriculum framework to describe and interpret children’s everyday experiences. In early childhood, curriculum content is integrated, emerging from children’s fascination with the world. When educators notice children’s interest in exploring nature, people, places, and objects as well as print, stories, numbers, shapes, and patterns, and when they name the connections between these experiences and early literacy, mathematics, science, social studies, music, and art, they are co-constructing early learning curriculum with young children and making the curriculum visible to others.”</a:t>
            </a:r>
            <a:endParaRPr sz="2100"/>
          </a:p>
          <a:p>
            <a:pPr marL="228600" lvl="0" indent="-50800" algn="r" rtl="0">
              <a:lnSpc>
                <a:spcPct val="90000"/>
              </a:lnSpc>
              <a:spcBef>
                <a:spcPts val="0"/>
              </a:spcBef>
              <a:spcAft>
                <a:spcPts val="0"/>
              </a:spcAft>
              <a:buSzPts val="2800"/>
              <a:buNone/>
            </a:pPr>
            <a:r>
              <a:rPr lang="en-US" sz="2400">
                <a:solidFill>
                  <a:srgbClr val="3C78D8"/>
                </a:solidFill>
              </a:rPr>
              <a:t>							</a:t>
            </a:r>
            <a:r>
              <a:rPr lang="en-US" sz="1800">
                <a:solidFill>
                  <a:srgbClr val="3C78D8"/>
                </a:solidFill>
              </a:rPr>
              <a:t>Alberta: </a:t>
            </a:r>
            <a:r>
              <a:rPr lang="en-US" sz="1800" i="1">
                <a:solidFill>
                  <a:srgbClr val="3C78D8"/>
                </a:solidFill>
              </a:rPr>
              <a:t>Play, Participation, and Possibilities </a:t>
            </a:r>
            <a:r>
              <a:rPr lang="en-US" sz="1800">
                <a:solidFill>
                  <a:srgbClr val="3C78D8"/>
                </a:solidFill>
              </a:rPr>
              <a:t>(p. 12)</a:t>
            </a:r>
            <a:endParaRPr sz="1800">
              <a:solidFill>
                <a:srgbClr val="3C78D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838200" y="1825624"/>
            <a:ext cx="10515600" cy="4714071"/>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dirty="0"/>
              <a:t>“During the early years, children’s tremendous capacity to learn is enhanced when they experience nurturing environments, and are able to actively explore their worlds through play. Children expand their learning with every experience, every interaction, and every observation they make. In Early Years </a:t>
            </a:r>
            <a:r>
              <a:rPr lang="en-US" dirty="0" err="1"/>
              <a:t>Centres</a:t>
            </a:r>
            <a:r>
              <a:rPr lang="en-US" dirty="0"/>
              <a:t>, the learning environment is carefully and thoughtfully designed to encourage opportunities for creative investigation and exploration. In Early Years </a:t>
            </a:r>
            <a:r>
              <a:rPr lang="en-US" dirty="0" err="1"/>
              <a:t>Centres</a:t>
            </a:r>
            <a:r>
              <a:rPr lang="en-US" dirty="0"/>
              <a:t>, children are encouraged to make new discoveries, actively pursue their interests, ask questions, solve problems, and develop a lifelong love and excitement for learning.” </a:t>
            </a:r>
            <a:endParaRPr dirty="0"/>
          </a:p>
          <a:p>
            <a:pPr marL="114300" lvl="0" indent="0" algn="r" rtl="0">
              <a:lnSpc>
                <a:spcPct val="90000"/>
              </a:lnSpc>
              <a:spcBef>
                <a:spcPts val="1000"/>
              </a:spcBef>
              <a:spcAft>
                <a:spcPts val="0"/>
              </a:spcAft>
              <a:buSzPts val="1800"/>
              <a:buNone/>
            </a:pPr>
            <a:r>
              <a:rPr lang="en-US" dirty="0">
                <a:solidFill>
                  <a:srgbClr val="3C78D8"/>
                </a:solidFill>
              </a:rPr>
              <a:t>					    </a:t>
            </a:r>
            <a:r>
              <a:rPr lang="en-US" sz="1800" dirty="0">
                <a:solidFill>
                  <a:srgbClr val="3C78D8"/>
                </a:solidFill>
              </a:rPr>
              <a:t>Prince Edward Island: </a:t>
            </a:r>
            <a:r>
              <a:rPr lang="en-US" sz="1800" i="1" dirty="0">
                <a:solidFill>
                  <a:srgbClr val="3C78D8"/>
                </a:solidFill>
              </a:rPr>
              <a:t>PEI Early Learning Framework </a:t>
            </a:r>
            <a:r>
              <a:rPr lang="en-US" sz="1800" dirty="0">
                <a:solidFill>
                  <a:srgbClr val="3C78D8"/>
                </a:solidFill>
              </a:rPr>
              <a:t>(p.5)</a:t>
            </a:r>
            <a:endParaRPr dirty="0">
              <a:solidFill>
                <a:srgbClr val="3C78D8"/>
              </a:solidFill>
            </a:endParaRPr>
          </a:p>
        </p:txBody>
      </p:sp>
      <p:sp>
        <p:nvSpPr>
          <p:cNvPr id="110" name="Google Shape;1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600" b="1"/>
              <a:t>More ways to understand child-centred practice</a:t>
            </a:r>
            <a:br>
              <a:rPr lang="en-US" sz="3600" b="1"/>
            </a:br>
            <a:r>
              <a:rPr lang="en-US" sz="2800" b="1"/>
              <a:t>~ some samples from provincial Early Learning Frameworks ~ </a:t>
            </a:r>
            <a:endParaRPr sz="2800" b="1"/>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1147</Words>
  <Application>Microsoft Office PowerPoint</Application>
  <PresentationFormat>Widescreen</PresentationFormat>
  <Paragraphs>183</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Lato</vt:lpstr>
      <vt:lpstr>Arial</vt:lpstr>
      <vt:lpstr>Playfair Display</vt:lpstr>
      <vt:lpstr>PT Sans Narrow</vt:lpstr>
      <vt:lpstr>PT Sans</vt:lpstr>
      <vt:lpstr>Calibri</vt:lpstr>
      <vt:lpstr>Coral</vt:lpstr>
      <vt:lpstr>PowerPoint Presentation</vt:lpstr>
      <vt:lpstr>PowerPoint Presentation</vt:lpstr>
      <vt:lpstr>What to look for in a child-centred CNC program     Rachel Brophy Ph.D., RECE</vt:lpstr>
      <vt:lpstr>Introduction &amp; welcome</vt:lpstr>
      <vt:lpstr>What is a  child-centred program?</vt:lpstr>
      <vt:lpstr>Definition of Child-centred:</vt:lpstr>
      <vt:lpstr>A child-centred approach and early learning framework </vt:lpstr>
      <vt:lpstr>More ways to understand child-centred practice ~ samples from provincial Early Learning Frameworks ~ </vt:lpstr>
      <vt:lpstr>More ways to understand child-centred practice ~ some samples from provincial Early Learning Frameworks ~ </vt:lpstr>
      <vt:lpstr>More ways to understand child-centred practice ~ some samples from provincial Early Learning Frameworks ~ </vt:lpstr>
      <vt:lpstr>Common elements across  Canada’s early learning frameworks</vt:lpstr>
      <vt:lpstr>What is  Quality Care?</vt:lpstr>
      <vt:lpstr>Multiple Perspectives on Quality </vt:lpstr>
      <vt:lpstr>Quality care</vt:lpstr>
      <vt:lpstr>Components of Quality</vt:lpstr>
      <vt:lpstr>Benefits of Quality Care</vt:lpstr>
      <vt:lpstr>What is Quality Care about?</vt:lpstr>
      <vt:lpstr>PowerPoint Presentation</vt:lpstr>
      <vt:lpstr>The environment ensures …</vt:lpstr>
      <vt:lpstr>The curriculum is …</vt:lpstr>
      <vt:lpstr>The interactions are … </vt:lpstr>
      <vt:lpstr>What to look for in a  child-centred CNC program:  A helpful checklist</vt:lpstr>
      <vt:lpstr>Canada’s Early Learning Frameworks</vt:lpstr>
      <vt:lpstr>Some Additional Resources</vt:lpstr>
      <vt:lpstr>In conclusion</vt:lpstr>
      <vt:lpstr>Some questions for reflection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look for in a child-centred CNC program     Rachel Brophy Ph.D., RECE</dc:title>
  <cp:lastModifiedBy>Emile</cp:lastModifiedBy>
  <cp:revision>7</cp:revision>
  <dcterms:modified xsi:type="dcterms:W3CDTF">2018-11-12T20:20:15Z</dcterms:modified>
</cp:coreProperties>
</file>